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Helvetica Neue"/>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D94438E-8B91-4898-B96D-28A79D26D891}">
  <a:tblStyle styleId="{BD94438E-8B91-4898-B96D-28A79D26D89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HelveticaNeue-bold.fntdata"/><Relationship Id="rId10" Type="http://schemas.openxmlformats.org/officeDocument/2006/relationships/slide" Target="slides/slide4.xml"/><Relationship Id="rId54" Type="http://schemas.openxmlformats.org/officeDocument/2006/relationships/font" Target="fonts/HelveticaNeue-regular.fntdata"/><Relationship Id="rId13" Type="http://schemas.openxmlformats.org/officeDocument/2006/relationships/slide" Target="slides/slide7.xml"/><Relationship Id="rId57" Type="http://schemas.openxmlformats.org/officeDocument/2006/relationships/font" Target="fonts/HelveticaNeue-boldItalic.fntdata"/><Relationship Id="rId12" Type="http://schemas.openxmlformats.org/officeDocument/2006/relationships/slide" Target="slides/slide6.xml"/><Relationship Id="rId56" Type="http://schemas.openxmlformats.org/officeDocument/2006/relationships/font" Target="fonts/HelveticaNeue-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e17ed4b5b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e17ed4b5b7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e17ed4b5b7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e17ed4b5b7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1b17bf55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e1b17bf55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17ed4b5b7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e17ed4b5b7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17ed4b5b7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17ed4b5b7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7ed4b5b7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17ed4b5b7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e17ed4b5b7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e17ed4b5b7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19c8b3fd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e19c8b3fd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e19c8b3fd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e19c8b3fd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19c8b3fd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e19c8b3fd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e19c8b3fd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e19c8b3fd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e17ed4b5b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e17ed4b5b7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e19c8b3fd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e19c8b3fd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e19c8b3fd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e19c8b3fd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e19c8b3fd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e19c8b3fd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19c8b3fd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19c8b3fd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e19c8b3fd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e19c8b3fd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e17ed4b5b7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e17ed4b5b7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17ed4b5b7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e17ed4b5b7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17ed4b5b7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e17ed4b5b7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e1b17bf55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e1b17bf55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e1b17bf5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e1b17bf5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e17ed4b5b7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e17ed4b5b7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bf2dce7d7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dbf2dce7d7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e1b17bf550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e1b17bf550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e1b17bf55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e1b17bf55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1b17bf55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e1b17bf55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1b17bf55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e1b17bf55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1b17bf55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e1b17bf55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e1b17bf55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e1b17bf55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e1b17bf550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e1b17bf550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1b17bf55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e1b17bf550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e1b17bf550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e1b17bf550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7ed4b5b7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7ed4b5b7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e1b17bf550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e1b17bf550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e1b17bf550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e1b17bf55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e1b17bf55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e1b17bf55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e1b17bf55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e1b17bf550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e1b17bf550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e1b17bf550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e1b17bf55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e1b17bf55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e1b17bf550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e1b17bf55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e1b17bf55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e1b17bf55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17ed4b5b7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e17ed4b5b7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17ed4b5b7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e17ed4b5b7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e17ed4b5b7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e17ed4b5b7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17ed4b5b7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e17ed4b5b7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e17ed4b5b7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e17ed4b5b7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a">
  <p:cSld name="Capa">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2" name="Google Shape;52;p13"/>
          <p:cNvSpPr txBox="1"/>
          <p:nvPr>
            <p:ph type="ctrTitle"/>
          </p:nvPr>
        </p:nvSpPr>
        <p:spPr>
          <a:xfrm>
            <a:off x="506254" y="2061391"/>
            <a:ext cx="6858000" cy="1203900"/>
          </a:xfrm>
          <a:prstGeom prst="rect">
            <a:avLst/>
          </a:prstGeom>
          <a:noFill/>
          <a:ln>
            <a:noFill/>
          </a:ln>
        </p:spPr>
        <p:txBody>
          <a:bodyPr anchorCtr="0" anchor="t" bIns="22850" lIns="45725" spcFirstLastPara="1" rIns="45725" wrap="square" tIns="22850">
            <a:noAutofit/>
          </a:bodyPr>
          <a:lstStyle>
            <a:lvl1pPr lvl="0" marR="0" rtl="0" algn="l">
              <a:lnSpc>
                <a:spcPct val="100000"/>
              </a:lnSpc>
              <a:spcBef>
                <a:spcPts val="0"/>
              </a:spcBef>
              <a:spcAft>
                <a:spcPts val="0"/>
              </a:spcAft>
              <a:buClr>
                <a:srgbClr val="23755A"/>
              </a:buClr>
              <a:buSzPts val="4600"/>
              <a:buFont typeface="Calibri"/>
              <a:buNone/>
              <a:defRPr b="1" i="0" sz="4600" u="none" cap="none" strike="noStrike">
                <a:solidFill>
                  <a:srgbClr val="23755A"/>
                </a:solidFill>
                <a:latin typeface="Calibri"/>
                <a:ea typeface="Calibri"/>
                <a:cs typeface="Calibri"/>
                <a:sym typeface="Calibri"/>
              </a:defRPr>
            </a:lvl1pPr>
            <a:lvl2pPr lvl="1" rtl="0">
              <a:spcBef>
                <a:spcPts val="0"/>
              </a:spcBef>
              <a:spcAft>
                <a:spcPts val="0"/>
              </a:spcAft>
              <a:buSzPts val="2800"/>
              <a:buNone/>
              <a:defRPr sz="900"/>
            </a:lvl2pPr>
            <a:lvl3pPr lvl="2" rtl="0">
              <a:spcBef>
                <a:spcPts val="0"/>
              </a:spcBef>
              <a:spcAft>
                <a:spcPts val="0"/>
              </a:spcAft>
              <a:buSzPts val="2800"/>
              <a:buNone/>
              <a:defRPr sz="900"/>
            </a:lvl3pPr>
            <a:lvl4pPr lvl="3" rtl="0">
              <a:spcBef>
                <a:spcPts val="0"/>
              </a:spcBef>
              <a:spcAft>
                <a:spcPts val="0"/>
              </a:spcAft>
              <a:buSzPts val="2800"/>
              <a:buNone/>
              <a:defRPr sz="900"/>
            </a:lvl4pPr>
            <a:lvl5pPr lvl="4" rtl="0">
              <a:spcBef>
                <a:spcPts val="0"/>
              </a:spcBef>
              <a:spcAft>
                <a:spcPts val="0"/>
              </a:spcAft>
              <a:buSzPts val="2800"/>
              <a:buNone/>
              <a:defRPr sz="900"/>
            </a:lvl5pPr>
            <a:lvl6pPr lvl="5" rtl="0">
              <a:spcBef>
                <a:spcPts val="0"/>
              </a:spcBef>
              <a:spcAft>
                <a:spcPts val="0"/>
              </a:spcAft>
              <a:buSzPts val="2800"/>
              <a:buNone/>
              <a:defRPr sz="900"/>
            </a:lvl6pPr>
            <a:lvl7pPr lvl="6" rtl="0">
              <a:spcBef>
                <a:spcPts val="0"/>
              </a:spcBef>
              <a:spcAft>
                <a:spcPts val="0"/>
              </a:spcAft>
              <a:buSzPts val="2800"/>
              <a:buNone/>
              <a:defRPr sz="900"/>
            </a:lvl7pPr>
            <a:lvl8pPr lvl="7" rtl="0">
              <a:spcBef>
                <a:spcPts val="0"/>
              </a:spcBef>
              <a:spcAft>
                <a:spcPts val="0"/>
              </a:spcAft>
              <a:buSzPts val="2800"/>
              <a:buNone/>
              <a:defRPr sz="900"/>
            </a:lvl8pPr>
            <a:lvl9pPr lvl="8" rtl="0">
              <a:spcBef>
                <a:spcPts val="0"/>
              </a:spcBef>
              <a:spcAft>
                <a:spcPts val="0"/>
              </a:spcAft>
              <a:buSzPts val="2800"/>
              <a:buNone/>
              <a:defRPr sz="900"/>
            </a:lvl9pPr>
          </a:lstStyle>
          <a:p/>
        </p:txBody>
      </p:sp>
      <p:pic>
        <p:nvPicPr>
          <p:cNvPr id="53" name="Google Shape;53;p13"/>
          <p:cNvPicPr preferRelativeResize="0"/>
          <p:nvPr/>
        </p:nvPicPr>
        <p:blipFill rotWithShape="1">
          <a:blip r:embed="rId3">
            <a:alphaModFix/>
          </a:blip>
          <a:srcRect b="0" l="0" r="0" t="0"/>
          <a:stretch/>
        </p:blipFill>
        <p:spPr>
          <a:xfrm>
            <a:off x="517684" y="339323"/>
            <a:ext cx="4171856" cy="1067995"/>
          </a:xfrm>
          <a:prstGeom prst="rect">
            <a:avLst/>
          </a:prstGeom>
          <a:noFill/>
          <a:ln>
            <a:noFill/>
          </a:ln>
        </p:spPr>
      </p:pic>
      <p:pic>
        <p:nvPicPr>
          <p:cNvPr id="54" name="Google Shape;54;p13"/>
          <p:cNvPicPr preferRelativeResize="0"/>
          <p:nvPr/>
        </p:nvPicPr>
        <p:blipFill rotWithShape="1">
          <a:blip r:embed="rId4">
            <a:alphaModFix/>
          </a:blip>
          <a:srcRect b="0" l="0" r="0" t="0"/>
          <a:stretch/>
        </p:blipFill>
        <p:spPr>
          <a:xfrm>
            <a:off x="8277338" y="4554958"/>
            <a:ext cx="612795" cy="482576"/>
          </a:xfrm>
          <a:prstGeom prst="rect">
            <a:avLst/>
          </a:prstGeom>
          <a:noFill/>
          <a:ln>
            <a:noFill/>
          </a:ln>
        </p:spPr>
      </p:pic>
      <p:pic>
        <p:nvPicPr>
          <p:cNvPr id="55" name="Google Shape;55;p13"/>
          <p:cNvPicPr preferRelativeResize="0"/>
          <p:nvPr/>
        </p:nvPicPr>
        <p:blipFill rotWithShape="1">
          <a:blip r:embed="rId5">
            <a:alphaModFix/>
          </a:blip>
          <a:srcRect b="0" l="0" r="0" t="0"/>
          <a:stretch/>
        </p:blipFill>
        <p:spPr>
          <a:xfrm>
            <a:off x="8308743" y="3562350"/>
            <a:ext cx="503097" cy="814388"/>
          </a:xfrm>
          <a:prstGeom prst="rect">
            <a:avLst/>
          </a:prstGeom>
          <a:noFill/>
          <a:ln>
            <a:noFill/>
          </a:ln>
        </p:spPr>
      </p:pic>
      <p:pic>
        <p:nvPicPr>
          <p:cNvPr id="56" name="Google Shape;56;p13"/>
          <p:cNvPicPr preferRelativeResize="0"/>
          <p:nvPr/>
        </p:nvPicPr>
        <p:blipFill rotWithShape="1">
          <a:blip r:embed="rId6">
            <a:alphaModFix/>
          </a:blip>
          <a:srcRect b="2095" l="0" r="0" t="0"/>
          <a:stretch/>
        </p:blipFill>
        <p:spPr>
          <a:xfrm>
            <a:off x="0" y="3781249"/>
            <a:ext cx="675045" cy="222824"/>
          </a:xfrm>
          <a:prstGeom prst="rect">
            <a:avLst/>
          </a:prstGeom>
          <a:noFill/>
          <a:ln>
            <a:noFill/>
          </a:ln>
        </p:spPr>
      </p:pic>
      <p:pic>
        <p:nvPicPr>
          <p:cNvPr id="57" name="Google Shape;57;p13"/>
          <p:cNvPicPr preferRelativeResize="0"/>
          <p:nvPr/>
        </p:nvPicPr>
        <p:blipFill rotWithShape="1">
          <a:blip r:embed="rId7">
            <a:alphaModFix/>
          </a:blip>
          <a:srcRect b="2143" l="0" r="0" t="0"/>
          <a:stretch/>
        </p:blipFill>
        <p:spPr>
          <a:xfrm>
            <a:off x="0" y="4107810"/>
            <a:ext cx="675045" cy="222703"/>
          </a:xfrm>
          <a:prstGeom prst="rect">
            <a:avLst/>
          </a:prstGeom>
          <a:noFill/>
          <a:ln>
            <a:noFill/>
          </a:ln>
        </p:spPr>
      </p:pic>
      <p:sp>
        <p:nvSpPr>
          <p:cNvPr id="58" name="Google Shape;58;p13"/>
          <p:cNvSpPr txBox="1"/>
          <p:nvPr>
            <p:ph idx="1" type="body"/>
          </p:nvPr>
        </p:nvSpPr>
        <p:spPr>
          <a:xfrm>
            <a:off x="727075" y="3749675"/>
            <a:ext cx="5730900" cy="259500"/>
          </a:xfrm>
          <a:prstGeom prst="rect">
            <a:avLst/>
          </a:prstGeom>
          <a:noFill/>
          <a:ln>
            <a:noFill/>
          </a:ln>
        </p:spPr>
        <p:txBody>
          <a:bodyPr anchorCtr="0" anchor="t" bIns="22850" lIns="45725" spcFirstLastPara="1" rIns="45725" wrap="square" tIns="22850">
            <a:noAutofit/>
          </a:bodyPr>
          <a:lstStyle>
            <a:lvl1pPr indent="-228600" lvl="0" marL="457200" marR="0" rtl="0" algn="l">
              <a:lnSpc>
                <a:spcPct val="90000"/>
              </a:lnSpc>
              <a:spcBef>
                <a:spcPts val="800"/>
              </a:spcBef>
              <a:spcAft>
                <a:spcPts val="0"/>
              </a:spcAft>
              <a:buClr>
                <a:srgbClr val="4E5447"/>
              </a:buClr>
              <a:buSzPts val="2200"/>
              <a:buFont typeface="Arial"/>
              <a:buNone/>
              <a:defRPr b="1" i="0" sz="2200" u="none" cap="none" strike="noStrike">
                <a:solidFill>
                  <a:srgbClr val="4E5447"/>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3"/>
          <p:cNvSpPr txBox="1"/>
          <p:nvPr>
            <p:ph idx="2" type="body"/>
          </p:nvPr>
        </p:nvSpPr>
        <p:spPr>
          <a:xfrm>
            <a:off x="731963" y="4070956"/>
            <a:ext cx="5730900" cy="259500"/>
          </a:xfrm>
          <a:prstGeom prst="rect">
            <a:avLst/>
          </a:prstGeom>
          <a:noFill/>
          <a:ln>
            <a:noFill/>
          </a:ln>
        </p:spPr>
        <p:txBody>
          <a:bodyPr anchorCtr="0" anchor="t" bIns="22850" lIns="45725" spcFirstLastPara="1" rIns="45725" wrap="square" tIns="22850">
            <a:noAutofit/>
          </a:bodyPr>
          <a:lstStyle>
            <a:lvl1pPr indent="-228600" lvl="0" marL="457200" marR="0" rtl="0" algn="l">
              <a:lnSpc>
                <a:spcPct val="90000"/>
              </a:lnSpc>
              <a:spcBef>
                <a:spcPts val="800"/>
              </a:spcBef>
              <a:spcAft>
                <a:spcPts val="0"/>
              </a:spcAft>
              <a:buClr>
                <a:srgbClr val="4E5447"/>
              </a:buClr>
              <a:buSzPts val="2200"/>
              <a:buFont typeface="Arial"/>
              <a:buNone/>
              <a:defRPr b="1" i="0" sz="2200" u="none" cap="none" strike="noStrike">
                <a:solidFill>
                  <a:srgbClr val="4E5447"/>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do Azul">
  <p:cSld name="Fundo Azul">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2" name="Google Shape;62;p14"/>
          <p:cNvSpPr txBox="1"/>
          <p:nvPr>
            <p:ph type="ctrTitle"/>
          </p:nvPr>
        </p:nvSpPr>
        <p:spPr>
          <a:xfrm>
            <a:off x="500163" y="225218"/>
            <a:ext cx="8143800" cy="608100"/>
          </a:xfrm>
          <a:prstGeom prst="rect">
            <a:avLst/>
          </a:prstGeom>
          <a:noFill/>
          <a:ln>
            <a:noFill/>
          </a:ln>
        </p:spPr>
        <p:txBody>
          <a:bodyPr anchorCtr="0" anchor="t" bIns="22850" lIns="45725" spcFirstLastPara="1" rIns="45725" wrap="square" tIns="22850">
            <a:noAutofit/>
          </a:bodyPr>
          <a:lstStyle>
            <a:lvl1pPr lvl="0" marR="0" rtl="0" algn="ctr">
              <a:lnSpc>
                <a:spcPct val="146031"/>
              </a:lnSpc>
              <a:spcBef>
                <a:spcPts val="0"/>
              </a:spcBef>
              <a:spcAft>
                <a:spcPts val="0"/>
              </a:spcAft>
              <a:buClr>
                <a:schemeClr val="lt1"/>
              </a:buClr>
              <a:buSzPts val="3200"/>
              <a:buFont typeface="Calibri"/>
              <a:buNone/>
              <a:defRPr b="1" i="0" sz="3200" u="none" cap="none" strike="noStrike">
                <a:solidFill>
                  <a:schemeClr val="lt1"/>
                </a:solidFill>
                <a:latin typeface="Calibri"/>
                <a:ea typeface="Calibri"/>
                <a:cs typeface="Calibri"/>
                <a:sym typeface="Calibri"/>
              </a:defRPr>
            </a:lvl1pPr>
            <a:lvl2pPr lvl="1" rtl="0">
              <a:spcBef>
                <a:spcPts val="0"/>
              </a:spcBef>
              <a:spcAft>
                <a:spcPts val="0"/>
              </a:spcAft>
              <a:buSzPts val="2800"/>
              <a:buNone/>
              <a:defRPr sz="900"/>
            </a:lvl2pPr>
            <a:lvl3pPr lvl="2" rtl="0">
              <a:spcBef>
                <a:spcPts val="0"/>
              </a:spcBef>
              <a:spcAft>
                <a:spcPts val="0"/>
              </a:spcAft>
              <a:buSzPts val="2800"/>
              <a:buNone/>
              <a:defRPr sz="900"/>
            </a:lvl3pPr>
            <a:lvl4pPr lvl="3" rtl="0">
              <a:spcBef>
                <a:spcPts val="0"/>
              </a:spcBef>
              <a:spcAft>
                <a:spcPts val="0"/>
              </a:spcAft>
              <a:buSzPts val="2800"/>
              <a:buNone/>
              <a:defRPr sz="900"/>
            </a:lvl4pPr>
            <a:lvl5pPr lvl="4" rtl="0">
              <a:spcBef>
                <a:spcPts val="0"/>
              </a:spcBef>
              <a:spcAft>
                <a:spcPts val="0"/>
              </a:spcAft>
              <a:buSzPts val="2800"/>
              <a:buNone/>
              <a:defRPr sz="900"/>
            </a:lvl5pPr>
            <a:lvl6pPr lvl="5" rtl="0">
              <a:spcBef>
                <a:spcPts val="0"/>
              </a:spcBef>
              <a:spcAft>
                <a:spcPts val="0"/>
              </a:spcAft>
              <a:buSzPts val="2800"/>
              <a:buNone/>
              <a:defRPr sz="900"/>
            </a:lvl6pPr>
            <a:lvl7pPr lvl="6" rtl="0">
              <a:spcBef>
                <a:spcPts val="0"/>
              </a:spcBef>
              <a:spcAft>
                <a:spcPts val="0"/>
              </a:spcAft>
              <a:buSzPts val="2800"/>
              <a:buNone/>
              <a:defRPr sz="900"/>
            </a:lvl7pPr>
            <a:lvl8pPr lvl="7" rtl="0">
              <a:spcBef>
                <a:spcPts val="0"/>
              </a:spcBef>
              <a:spcAft>
                <a:spcPts val="0"/>
              </a:spcAft>
              <a:buSzPts val="2800"/>
              <a:buNone/>
              <a:defRPr sz="900"/>
            </a:lvl8pPr>
            <a:lvl9pPr lvl="8" rtl="0">
              <a:spcBef>
                <a:spcPts val="0"/>
              </a:spcBef>
              <a:spcAft>
                <a:spcPts val="0"/>
              </a:spcAft>
              <a:buSzPts val="2800"/>
              <a:buNone/>
              <a:defRPr sz="900"/>
            </a:lvl9pPr>
          </a:lstStyle>
          <a:p/>
        </p:txBody>
      </p:sp>
      <p:sp>
        <p:nvSpPr>
          <p:cNvPr id="63" name="Google Shape;63;p14"/>
          <p:cNvSpPr txBox="1"/>
          <p:nvPr>
            <p:ph idx="1" type="body"/>
          </p:nvPr>
        </p:nvSpPr>
        <p:spPr>
          <a:xfrm>
            <a:off x="500063" y="1519084"/>
            <a:ext cx="8143800" cy="2463300"/>
          </a:xfrm>
          <a:prstGeom prst="rect">
            <a:avLst/>
          </a:prstGeom>
          <a:noFill/>
          <a:ln>
            <a:noFill/>
          </a:ln>
        </p:spPr>
        <p:txBody>
          <a:bodyPr anchorCtr="0" anchor="t" bIns="22850" lIns="45725" spcFirstLastPara="1" rIns="45725" wrap="square" tIns="22850">
            <a:normAutofit/>
          </a:bodyPr>
          <a:lstStyle>
            <a:lvl1pPr indent="-228600" lvl="0" marL="457200" marR="0" rtl="0" algn="ctr">
              <a:lnSpc>
                <a:spcPct val="120000"/>
              </a:lnSpc>
              <a:spcBef>
                <a:spcPts val="1200"/>
              </a:spcBef>
              <a:spcAft>
                <a:spcPts val="0"/>
              </a:spcAft>
              <a:buClr>
                <a:schemeClr val="lt1"/>
              </a:buClr>
              <a:buSzPts val="2500"/>
              <a:buFont typeface="Arial"/>
              <a:buNone/>
              <a:defRPr b="0" i="0" sz="25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12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12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12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12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1">
  <p:cSld name="Conteúdo 1">
    <p:spTree>
      <p:nvGrpSpPr>
        <p:cNvPr id="64" name="Shape 64"/>
        <p:cNvGrpSpPr/>
        <p:nvPr/>
      </p:nvGrpSpPr>
      <p:grpSpPr>
        <a:xfrm>
          <a:off x="0" y="0"/>
          <a:ext cx="0" cy="0"/>
          <a:chOff x="0" y="0"/>
          <a:chExt cx="0" cy="0"/>
        </a:xfrm>
      </p:grpSpPr>
      <p:pic>
        <p:nvPicPr>
          <p:cNvPr id="65" name="Google Shape;65;p1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6" name="Google Shape;66;p15"/>
          <p:cNvSpPr txBox="1"/>
          <p:nvPr>
            <p:ph type="ctrTitle"/>
          </p:nvPr>
        </p:nvSpPr>
        <p:spPr>
          <a:xfrm>
            <a:off x="287593" y="262089"/>
            <a:ext cx="5833200" cy="608100"/>
          </a:xfrm>
          <a:prstGeom prst="rect">
            <a:avLst/>
          </a:prstGeom>
          <a:noFill/>
          <a:ln>
            <a:noFill/>
          </a:ln>
        </p:spPr>
        <p:txBody>
          <a:bodyPr anchorCtr="0" anchor="t" bIns="22850" lIns="45725" spcFirstLastPara="1" rIns="45725" wrap="square" tIns="22850">
            <a:noAutofit/>
          </a:bodyPr>
          <a:lstStyle>
            <a:lvl1pPr lvl="0" marR="0" rtl="0" algn="l">
              <a:lnSpc>
                <a:spcPct val="131428"/>
              </a:lnSpc>
              <a:spcBef>
                <a:spcPts val="0"/>
              </a:spcBef>
              <a:spcAft>
                <a:spcPts val="0"/>
              </a:spcAft>
              <a:buClr>
                <a:srgbClr val="476559"/>
              </a:buClr>
              <a:buSzPts val="3500"/>
              <a:buFont typeface="Calibri"/>
              <a:buNone/>
              <a:defRPr b="1" i="0" sz="3500" u="none" cap="none" strike="noStrike">
                <a:solidFill>
                  <a:srgbClr val="476559"/>
                </a:solidFill>
                <a:latin typeface="Calibri"/>
                <a:ea typeface="Calibri"/>
                <a:cs typeface="Calibri"/>
                <a:sym typeface="Calibri"/>
              </a:defRPr>
            </a:lvl1pPr>
            <a:lvl2pPr lvl="1" rtl="0">
              <a:spcBef>
                <a:spcPts val="0"/>
              </a:spcBef>
              <a:spcAft>
                <a:spcPts val="0"/>
              </a:spcAft>
              <a:buSzPts val="2800"/>
              <a:buNone/>
              <a:defRPr sz="900"/>
            </a:lvl2pPr>
            <a:lvl3pPr lvl="2" rtl="0">
              <a:spcBef>
                <a:spcPts val="0"/>
              </a:spcBef>
              <a:spcAft>
                <a:spcPts val="0"/>
              </a:spcAft>
              <a:buSzPts val="2800"/>
              <a:buNone/>
              <a:defRPr sz="900"/>
            </a:lvl3pPr>
            <a:lvl4pPr lvl="3" rtl="0">
              <a:spcBef>
                <a:spcPts val="0"/>
              </a:spcBef>
              <a:spcAft>
                <a:spcPts val="0"/>
              </a:spcAft>
              <a:buSzPts val="2800"/>
              <a:buNone/>
              <a:defRPr sz="900"/>
            </a:lvl4pPr>
            <a:lvl5pPr lvl="4" rtl="0">
              <a:spcBef>
                <a:spcPts val="0"/>
              </a:spcBef>
              <a:spcAft>
                <a:spcPts val="0"/>
              </a:spcAft>
              <a:buSzPts val="2800"/>
              <a:buNone/>
              <a:defRPr sz="900"/>
            </a:lvl5pPr>
            <a:lvl6pPr lvl="5" rtl="0">
              <a:spcBef>
                <a:spcPts val="0"/>
              </a:spcBef>
              <a:spcAft>
                <a:spcPts val="0"/>
              </a:spcAft>
              <a:buSzPts val="2800"/>
              <a:buNone/>
              <a:defRPr sz="900"/>
            </a:lvl6pPr>
            <a:lvl7pPr lvl="6" rtl="0">
              <a:spcBef>
                <a:spcPts val="0"/>
              </a:spcBef>
              <a:spcAft>
                <a:spcPts val="0"/>
              </a:spcAft>
              <a:buSzPts val="2800"/>
              <a:buNone/>
              <a:defRPr sz="900"/>
            </a:lvl7pPr>
            <a:lvl8pPr lvl="7" rtl="0">
              <a:spcBef>
                <a:spcPts val="0"/>
              </a:spcBef>
              <a:spcAft>
                <a:spcPts val="0"/>
              </a:spcAft>
              <a:buSzPts val="2800"/>
              <a:buNone/>
              <a:defRPr sz="900"/>
            </a:lvl8pPr>
            <a:lvl9pPr lvl="8" rtl="0">
              <a:spcBef>
                <a:spcPts val="0"/>
              </a:spcBef>
              <a:spcAft>
                <a:spcPts val="0"/>
              </a:spcAft>
              <a:buSzPts val="2800"/>
              <a:buNone/>
              <a:defRPr sz="900"/>
            </a:lvl9pPr>
          </a:lstStyle>
          <a:p/>
        </p:txBody>
      </p:sp>
      <p:sp>
        <p:nvSpPr>
          <p:cNvPr id="67" name="Google Shape;67;p15"/>
          <p:cNvSpPr txBox="1"/>
          <p:nvPr>
            <p:ph idx="1" type="body"/>
          </p:nvPr>
        </p:nvSpPr>
        <p:spPr>
          <a:xfrm>
            <a:off x="409575" y="1168019"/>
            <a:ext cx="8363100" cy="3132600"/>
          </a:xfrm>
          <a:prstGeom prst="rect">
            <a:avLst/>
          </a:prstGeom>
          <a:noFill/>
          <a:ln>
            <a:noFill/>
          </a:ln>
        </p:spPr>
        <p:txBody>
          <a:bodyPr anchorCtr="0" anchor="t" bIns="22850" lIns="45725" spcFirstLastPara="1" rIns="45725" wrap="square" tIns="22850">
            <a:normAutofit/>
          </a:bodyPr>
          <a:lstStyle>
            <a:lvl1pPr indent="-228600" lvl="0" marL="457200" marR="0" rtl="0" algn="l">
              <a:lnSpc>
                <a:spcPct val="120000"/>
              </a:lnSpc>
              <a:spcBef>
                <a:spcPts val="1200"/>
              </a:spcBef>
              <a:spcAft>
                <a:spcPts val="0"/>
              </a:spcAft>
              <a:buClr>
                <a:srgbClr val="565755"/>
              </a:buClr>
              <a:buSzPts val="1500"/>
              <a:buFont typeface="Arial"/>
              <a:buNone/>
              <a:defRPr b="0" i="0" sz="1500" u="none" cap="none" strike="noStrike">
                <a:solidFill>
                  <a:srgbClr val="565755"/>
                </a:solidFill>
                <a:latin typeface="Calibri"/>
                <a:ea typeface="Calibri"/>
                <a:cs typeface="Calibri"/>
                <a:sym typeface="Calibri"/>
              </a:defRPr>
            </a:lvl1pPr>
            <a:lvl2pPr indent="-228600" lvl="1" marL="914400" marR="0" rtl="0" algn="ctr">
              <a:lnSpc>
                <a:spcPct val="90000"/>
              </a:lnSpc>
              <a:spcBef>
                <a:spcPts val="12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12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12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12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68" name="Google Shape;68;p15"/>
          <p:cNvPicPr preferRelativeResize="0"/>
          <p:nvPr/>
        </p:nvPicPr>
        <p:blipFill rotWithShape="1">
          <a:blip r:embed="rId3">
            <a:alphaModFix/>
          </a:blip>
          <a:srcRect b="0" l="0" r="0" t="0"/>
          <a:stretch/>
        </p:blipFill>
        <p:spPr>
          <a:xfrm>
            <a:off x="6377755" y="229019"/>
            <a:ext cx="2444732" cy="6258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m Verde">
  <p:cSld name="Fim Verde">
    <p:spTree>
      <p:nvGrpSpPr>
        <p:cNvPr id="69" name="Shape 69"/>
        <p:cNvGrpSpPr/>
        <p:nvPr/>
      </p:nvGrpSpPr>
      <p:grpSpPr>
        <a:xfrm>
          <a:off x="0" y="0"/>
          <a:ext cx="0" cy="0"/>
          <a:chOff x="0" y="0"/>
          <a:chExt cx="0" cy="0"/>
        </a:xfrm>
      </p:grpSpPr>
      <p:pic>
        <p:nvPicPr>
          <p:cNvPr id="70" name="Google Shape;70;p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1" name="Google Shape;71;p16"/>
          <p:cNvSpPr txBox="1"/>
          <p:nvPr>
            <p:ph type="ctrTitle"/>
          </p:nvPr>
        </p:nvSpPr>
        <p:spPr>
          <a:xfrm>
            <a:off x="1143000" y="2461441"/>
            <a:ext cx="6858000" cy="567600"/>
          </a:xfrm>
          <a:prstGeom prst="rect">
            <a:avLst/>
          </a:prstGeom>
          <a:noFill/>
          <a:ln>
            <a:noFill/>
          </a:ln>
        </p:spPr>
        <p:txBody>
          <a:bodyPr anchorCtr="0" anchor="t" bIns="22850" lIns="45725" spcFirstLastPara="1" rIns="45725" wrap="square" tIns="22850">
            <a:noAutofit/>
          </a:bodyPr>
          <a:lstStyle>
            <a:lvl1pPr lvl="0" marR="0" rtl="0" algn="ctr">
              <a:lnSpc>
                <a:spcPct val="97872"/>
              </a:lnSpc>
              <a:spcBef>
                <a:spcPts val="0"/>
              </a:spcBef>
              <a:spcAft>
                <a:spcPts val="0"/>
              </a:spcAft>
              <a:buClr>
                <a:schemeClr val="lt1"/>
              </a:buClr>
              <a:buSzPts val="4700"/>
              <a:buFont typeface="Calibri"/>
              <a:buNone/>
              <a:defRPr b="1" i="0" sz="4700" u="none" cap="none" strike="noStrike">
                <a:solidFill>
                  <a:schemeClr val="lt1"/>
                </a:solidFill>
                <a:latin typeface="Calibri"/>
                <a:ea typeface="Calibri"/>
                <a:cs typeface="Calibri"/>
                <a:sym typeface="Calibri"/>
              </a:defRPr>
            </a:lvl1pPr>
            <a:lvl2pPr lvl="1" rtl="0">
              <a:spcBef>
                <a:spcPts val="0"/>
              </a:spcBef>
              <a:spcAft>
                <a:spcPts val="0"/>
              </a:spcAft>
              <a:buSzPts val="2800"/>
              <a:buNone/>
              <a:defRPr sz="900"/>
            </a:lvl2pPr>
            <a:lvl3pPr lvl="2" rtl="0">
              <a:spcBef>
                <a:spcPts val="0"/>
              </a:spcBef>
              <a:spcAft>
                <a:spcPts val="0"/>
              </a:spcAft>
              <a:buSzPts val="2800"/>
              <a:buNone/>
              <a:defRPr sz="900"/>
            </a:lvl3pPr>
            <a:lvl4pPr lvl="3" rtl="0">
              <a:spcBef>
                <a:spcPts val="0"/>
              </a:spcBef>
              <a:spcAft>
                <a:spcPts val="0"/>
              </a:spcAft>
              <a:buSzPts val="2800"/>
              <a:buNone/>
              <a:defRPr sz="900"/>
            </a:lvl4pPr>
            <a:lvl5pPr lvl="4" rtl="0">
              <a:spcBef>
                <a:spcPts val="0"/>
              </a:spcBef>
              <a:spcAft>
                <a:spcPts val="0"/>
              </a:spcAft>
              <a:buSzPts val="2800"/>
              <a:buNone/>
              <a:defRPr sz="900"/>
            </a:lvl5pPr>
            <a:lvl6pPr lvl="5" rtl="0">
              <a:spcBef>
                <a:spcPts val="0"/>
              </a:spcBef>
              <a:spcAft>
                <a:spcPts val="0"/>
              </a:spcAft>
              <a:buSzPts val="2800"/>
              <a:buNone/>
              <a:defRPr sz="900"/>
            </a:lvl6pPr>
            <a:lvl7pPr lvl="6" rtl="0">
              <a:spcBef>
                <a:spcPts val="0"/>
              </a:spcBef>
              <a:spcAft>
                <a:spcPts val="0"/>
              </a:spcAft>
              <a:buSzPts val="2800"/>
              <a:buNone/>
              <a:defRPr sz="900"/>
            </a:lvl7pPr>
            <a:lvl8pPr lvl="7" rtl="0">
              <a:spcBef>
                <a:spcPts val="0"/>
              </a:spcBef>
              <a:spcAft>
                <a:spcPts val="0"/>
              </a:spcAft>
              <a:buSzPts val="2800"/>
              <a:buNone/>
              <a:defRPr sz="900"/>
            </a:lvl8pPr>
            <a:lvl9pPr lvl="8" rtl="0">
              <a:spcBef>
                <a:spcPts val="0"/>
              </a:spcBef>
              <a:spcAft>
                <a:spcPts val="0"/>
              </a:spcAft>
              <a:buSzPts val="2800"/>
              <a:buNone/>
              <a:defRPr sz="900"/>
            </a:lvl9pPr>
          </a:lstStyle>
          <a:p/>
        </p:txBody>
      </p:sp>
      <p:pic>
        <p:nvPicPr>
          <p:cNvPr id="72" name="Google Shape;72;p16"/>
          <p:cNvPicPr preferRelativeResize="0"/>
          <p:nvPr/>
        </p:nvPicPr>
        <p:blipFill rotWithShape="1">
          <a:blip r:embed="rId3">
            <a:alphaModFix/>
          </a:blip>
          <a:srcRect b="0" l="0" r="0" t="0"/>
          <a:stretch/>
        </p:blipFill>
        <p:spPr>
          <a:xfrm>
            <a:off x="2188699" y="367855"/>
            <a:ext cx="4766602" cy="1255205"/>
          </a:xfrm>
          <a:prstGeom prst="rect">
            <a:avLst/>
          </a:prstGeom>
          <a:noFill/>
          <a:ln>
            <a:noFill/>
          </a:ln>
        </p:spPr>
      </p:pic>
      <p:grpSp>
        <p:nvGrpSpPr>
          <p:cNvPr id="73" name="Google Shape;73;p16"/>
          <p:cNvGrpSpPr/>
          <p:nvPr/>
        </p:nvGrpSpPr>
        <p:grpSpPr>
          <a:xfrm>
            <a:off x="3671888" y="4451350"/>
            <a:ext cx="1800225" cy="698500"/>
            <a:chOff x="7353300" y="8902699"/>
            <a:chExt cx="3600450" cy="1397000"/>
          </a:xfrm>
        </p:grpSpPr>
        <p:sp>
          <p:nvSpPr>
            <p:cNvPr id="74" name="Google Shape;74;p16"/>
            <p:cNvSpPr/>
            <p:nvPr/>
          </p:nvSpPr>
          <p:spPr>
            <a:xfrm>
              <a:off x="7353300" y="8902699"/>
              <a:ext cx="3600450" cy="1397000"/>
            </a:xfrm>
            <a:custGeom>
              <a:rect b="b" l="l" r="r" t="t"/>
              <a:pathLst>
                <a:path extrusionOk="0" h="1397000" w="360045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ctr">
                <a:spcBef>
                  <a:spcPts val="0"/>
                </a:spcBef>
                <a:spcAft>
                  <a:spcPts val="0"/>
                </a:spcAft>
                <a:buNone/>
              </a:pPr>
              <a:r>
                <a:t/>
              </a:r>
              <a:endParaRPr b="0" i="0" sz="900" u="none" cap="none" strike="noStrike">
                <a:solidFill>
                  <a:schemeClr val="lt1"/>
                </a:solidFill>
                <a:latin typeface="Calibri"/>
                <a:ea typeface="Calibri"/>
                <a:cs typeface="Calibri"/>
                <a:sym typeface="Calibri"/>
              </a:endParaRPr>
            </a:p>
          </p:txBody>
        </p:sp>
        <p:pic>
          <p:nvPicPr>
            <p:cNvPr id="75" name="Google Shape;75;p16"/>
            <p:cNvPicPr preferRelativeResize="0"/>
            <p:nvPr/>
          </p:nvPicPr>
          <p:blipFill rotWithShape="1">
            <a:blip r:embed="rId4">
              <a:alphaModFix/>
            </a:blip>
            <a:srcRect b="0" l="0" r="0" t="0"/>
            <a:stretch/>
          </p:blipFill>
          <p:spPr>
            <a:xfrm>
              <a:off x="9576921" y="9160670"/>
              <a:ext cx="1100605" cy="877045"/>
            </a:xfrm>
            <a:prstGeom prst="rect">
              <a:avLst/>
            </a:prstGeom>
            <a:noFill/>
            <a:ln>
              <a:noFill/>
            </a:ln>
          </p:spPr>
        </p:pic>
        <p:pic>
          <p:nvPicPr>
            <p:cNvPr id="76" name="Google Shape;76;p16"/>
            <p:cNvPicPr preferRelativeResize="0"/>
            <p:nvPr/>
          </p:nvPicPr>
          <p:blipFill rotWithShape="1">
            <a:blip r:embed="rId5">
              <a:alphaModFix/>
            </a:blip>
            <a:srcRect b="0" l="0" r="0" t="0"/>
            <a:stretch/>
          </p:blipFill>
          <p:spPr>
            <a:xfrm>
              <a:off x="7769906" y="9286597"/>
              <a:ext cx="1421719" cy="60284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35.png"/><Relationship Id="rId5"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20" Type="http://schemas.openxmlformats.org/officeDocument/2006/relationships/hyperlink" Target="https://www.ncbi.nlm.nih.gov/pubmed/22157932" TargetMode="External"/><Relationship Id="rId22" Type="http://schemas.openxmlformats.org/officeDocument/2006/relationships/hyperlink" Target="https://www.ncbi.nlm.nih.gov/pubmed/26291510" TargetMode="External"/><Relationship Id="rId21" Type="http://schemas.openxmlformats.org/officeDocument/2006/relationships/hyperlink" Target="https://www.ncbi.nlm.nih.gov/pubmed/28548128" TargetMode="External"/><Relationship Id="rId24" Type="http://schemas.openxmlformats.org/officeDocument/2006/relationships/hyperlink" Target="https://www.ncbi.nlm.nih.gov/pubmed/22832018" TargetMode="External"/><Relationship Id="rId23" Type="http://schemas.openxmlformats.org/officeDocument/2006/relationships/hyperlink" Target="https://www.ncbi.nlm.nih.gov/pubmed/14691916" TargetMode="External"/><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www.ncbi.nlm.nih.gov/pubmed/4285563" TargetMode="External"/><Relationship Id="rId4" Type="http://schemas.openxmlformats.org/officeDocument/2006/relationships/hyperlink" Target="https://www.ncbi.nlm.nih.gov/pubmed/4285563" TargetMode="External"/><Relationship Id="rId9" Type="http://schemas.openxmlformats.org/officeDocument/2006/relationships/hyperlink" Target="https://www.ncbi.nlm.nih.gov/pubmed/4285563" TargetMode="External"/><Relationship Id="rId26" Type="http://schemas.openxmlformats.org/officeDocument/2006/relationships/hyperlink" Target="https://www.ncbi.nlm.nih.gov/pubmed/7435774" TargetMode="External"/><Relationship Id="rId25" Type="http://schemas.openxmlformats.org/officeDocument/2006/relationships/hyperlink" Target="https://www.ncbi.nlm.nih.gov/pubmed/19011601" TargetMode="External"/><Relationship Id="rId27" Type="http://schemas.openxmlformats.org/officeDocument/2006/relationships/hyperlink" Target="https://www.ncbi.nlm.nih.gov/pubmed/1992979" TargetMode="External"/><Relationship Id="rId5" Type="http://schemas.openxmlformats.org/officeDocument/2006/relationships/hyperlink" Target="https://www.ncbi.nlm.nih.gov/pubmed/6445777" TargetMode="External"/><Relationship Id="rId6" Type="http://schemas.openxmlformats.org/officeDocument/2006/relationships/hyperlink" Target="https://www.ncbi.nlm.nih.gov/pubmed/11570920" TargetMode="External"/><Relationship Id="rId7" Type="http://schemas.openxmlformats.org/officeDocument/2006/relationships/hyperlink" Target="https://www.ncbi.nlm.nih.gov/pubmed/22157932" TargetMode="External"/><Relationship Id="rId8" Type="http://schemas.openxmlformats.org/officeDocument/2006/relationships/hyperlink" Target="https://www.ncbi.nlm.nih.gov/pubmed/28548128" TargetMode="External"/><Relationship Id="rId11" Type="http://schemas.openxmlformats.org/officeDocument/2006/relationships/hyperlink" Target="https://www.ncbi.nlm.nih.gov/pubmed/28548128" TargetMode="External"/><Relationship Id="rId10" Type="http://schemas.openxmlformats.org/officeDocument/2006/relationships/hyperlink" Target="https://www.ncbi.nlm.nih.gov/pubmed/22157932" TargetMode="External"/><Relationship Id="rId13" Type="http://schemas.openxmlformats.org/officeDocument/2006/relationships/hyperlink" Target="https://www.ncbi.nlm.nih.gov/pubmed/22157932" TargetMode="External"/><Relationship Id="rId12" Type="http://schemas.openxmlformats.org/officeDocument/2006/relationships/hyperlink" Target="https://www.ncbi.nlm.nih.gov/pubmed/6445777" TargetMode="External"/><Relationship Id="rId15" Type="http://schemas.openxmlformats.org/officeDocument/2006/relationships/hyperlink" Target="https://www.ncbi.nlm.nih.gov/pubmed/22494666" TargetMode="External"/><Relationship Id="rId14" Type="http://schemas.openxmlformats.org/officeDocument/2006/relationships/hyperlink" Target="https://www.ncbi.nlm.nih.gov/pubmed/18499854" TargetMode="External"/><Relationship Id="rId17" Type="http://schemas.openxmlformats.org/officeDocument/2006/relationships/hyperlink" Target="https://www.ncbi.nlm.nih.gov/pubmed/22494666" TargetMode="External"/><Relationship Id="rId16" Type="http://schemas.openxmlformats.org/officeDocument/2006/relationships/hyperlink" Target="https://www.ncbi.nlm.nih.gov/pubmed/7101723" TargetMode="External"/><Relationship Id="rId19" Type="http://schemas.openxmlformats.org/officeDocument/2006/relationships/hyperlink" Target="https://www.ncbi.nlm.nih.gov/pubmed/6445777" TargetMode="External"/><Relationship Id="rId18" Type="http://schemas.openxmlformats.org/officeDocument/2006/relationships/hyperlink" Target="https://www.ncbi.nlm.nih.gov/pubmed/4285563" TargetMode="External"/></Relationships>
</file>

<file path=ppt/slides/_rels/slide46.xml.rels><?xml version="1.0" encoding="UTF-8" standalone="yes"?><Relationships xmlns="http://schemas.openxmlformats.org/package/2006/relationships"><Relationship Id="rId40" Type="http://schemas.openxmlformats.org/officeDocument/2006/relationships/hyperlink" Target="https://www.ncbi.nlm.nih.gov/pubmed/22157932" TargetMode="External"/><Relationship Id="rId20" Type="http://schemas.openxmlformats.org/officeDocument/2006/relationships/hyperlink" Target="https://www.ncbi.nlm.nih.gov/pubmed/26291510" TargetMode="External"/><Relationship Id="rId42" Type="http://schemas.openxmlformats.org/officeDocument/2006/relationships/hyperlink" Target="https://www.ncbi.nlm.nih.gov/pubmed/14691916" TargetMode="External"/><Relationship Id="rId41" Type="http://schemas.openxmlformats.org/officeDocument/2006/relationships/hyperlink" Target="https://www.ncbi.nlm.nih.gov/pubmed/26291510" TargetMode="External"/><Relationship Id="rId22" Type="http://schemas.openxmlformats.org/officeDocument/2006/relationships/hyperlink" Target="https://www.ncbi.nlm.nih.gov/pubmed/22832018" TargetMode="External"/><Relationship Id="rId44" Type="http://schemas.openxmlformats.org/officeDocument/2006/relationships/hyperlink" Target="https://www.ncbi.nlm.nih.gov/pubmed/24121179" TargetMode="External"/><Relationship Id="rId21" Type="http://schemas.openxmlformats.org/officeDocument/2006/relationships/hyperlink" Target="https://www.ncbi.nlm.nih.gov/pubmed/14691916" TargetMode="External"/><Relationship Id="rId43" Type="http://schemas.openxmlformats.org/officeDocument/2006/relationships/hyperlink" Target="https://www.ncbi.nlm.nih.gov/pubmed/18462362" TargetMode="External"/><Relationship Id="rId24" Type="http://schemas.openxmlformats.org/officeDocument/2006/relationships/hyperlink" Target="https://www.ncbi.nlm.nih.gov/pubmed/7435774" TargetMode="External"/><Relationship Id="rId23" Type="http://schemas.openxmlformats.org/officeDocument/2006/relationships/hyperlink" Target="https://www.ncbi.nlm.nih.gov/pubmed/19011601" TargetMode="External"/><Relationship Id="rId45" Type="http://schemas.openxmlformats.org/officeDocument/2006/relationships/hyperlink" Target="https://www.ncbi.nlm.nih.gov/pubmed/27913435" TargetMode="External"/><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www.ncbi.nlm.nih.gov/pubmed/28548128" TargetMode="External"/><Relationship Id="rId4" Type="http://schemas.openxmlformats.org/officeDocument/2006/relationships/hyperlink" Target="https://www.ncbi.nlm.nih.gov/pubmed/19011601" TargetMode="External"/><Relationship Id="rId9" Type="http://schemas.openxmlformats.org/officeDocument/2006/relationships/hyperlink" Target="https://www.ncbi.nlm.nih.gov/pubmed/11751416" TargetMode="External"/><Relationship Id="rId26" Type="http://schemas.openxmlformats.org/officeDocument/2006/relationships/hyperlink" Target="https://www.ncbi.nlm.nih.gov/pubmed/26291510" TargetMode="External"/><Relationship Id="rId25" Type="http://schemas.openxmlformats.org/officeDocument/2006/relationships/hyperlink" Target="https://www.ncbi.nlm.nih.gov/pubmed/2925177" TargetMode="External"/><Relationship Id="rId28" Type="http://schemas.openxmlformats.org/officeDocument/2006/relationships/hyperlink" Target="https://www.ncbi.nlm.nih.gov/pubmed/14691916" TargetMode="External"/><Relationship Id="rId27" Type="http://schemas.openxmlformats.org/officeDocument/2006/relationships/hyperlink" Target="https://www.ncbi.nlm.nih.gov/pubmed/28548128" TargetMode="External"/><Relationship Id="rId5" Type="http://schemas.openxmlformats.org/officeDocument/2006/relationships/hyperlink" Target="https://www.ncbi.nlm.nih.gov/pubmed/12450792" TargetMode="External"/><Relationship Id="rId6" Type="http://schemas.openxmlformats.org/officeDocument/2006/relationships/hyperlink" Target="https://www.ncbi.nlm.nih.gov/pubmed/15101049" TargetMode="External"/><Relationship Id="rId29" Type="http://schemas.openxmlformats.org/officeDocument/2006/relationships/hyperlink" Target="https://www.ncbi.nlm.nih.gov/pubmed/19011601" TargetMode="External"/><Relationship Id="rId7" Type="http://schemas.openxmlformats.org/officeDocument/2006/relationships/hyperlink" Target="https://www.ncbi.nlm.nih.gov/pubmed/9462753" TargetMode="External"/><Relationship Id="rId8" Type="http://schemas.openxmlformats.org/officeDocument/2006/relationships/hyperlink" Target="https://www.ncbi.nlm.nih.gov/pubmed/9823307" TargetMode="External"/><Relationship Id="rId31" Type="http://schemas.openxmlformats.org/officeDocument/2006/relationships/hyperlink" Target="https://www.ncbi.nlm.nih.gov/pubmed/28548128" TargetMode="External"/><Relationship Id="rId30" Type="http://schemas.openxmlformats.org/officeDocument/2006/relationships/hyperlink" Target="https://www.ncbi.nlm.nih.gov/pubmed/22157932" TargetMode="External"/><Relationship Id="rId11" Type="http://schemas.openxmlformats.org/officeDocument/2006/relationships/hyperlink" Target="https://www.ncbi.nlm.nih.gov/pubmed/27282352" TargetMode="External"/><Relationship Id="rId33" Type="http://schemas.openxmlformats.org/officeDocument/2006/relationships/hyperlink" Target="https://www.ncbi.nlm.nih.gov/pubmed/19011601" TargetMode="External"/><Relationship Id="rId10" Type="http://schemas.openxmlformats.org/officeDocument/2006/relationships/hyperlink" Target="https://www.ncbi.nlm.nih.gov/pubmed/27631515" TargetMode="External"/><Relationship Id="rId32" Type="http://schemas.openxmlformats.org/officeDocument/2006/relationships/hyperlink" Target="https://www.ncbi.nlm.nih.gov/pubmed/26291510" TargetMode="External"/><Relationship Id="rId13" Type="http://schemas.openxmlformats.org/officeDocument/2006/relationships/hyperlink" Target="https://www.ncbi.nlm.nih.gov/pubmed/30333516" TargetMode="External"/><Relationship Id="rId35" Type="http://schemas.openxmlformats.org/officeDocument/2006/relationships/hyperlink" Target="https://www.ncbi.nlm.nih.gov/pubmed/28548128" TargetMode="External"/><Relationship Id="rId12" Type="http://schemas.openxmlformats.org/officeDocument/2006/relationships/hyperlink" Target="https://www.ncbi.nlm.nih.gov/pubmed/20410810" TargetMode="External"/><Relationship Id="rId34" Type="http://schemas.openxmlformats.org/officeDocument/2006/relationships/hyperlink" Target="https://www.ncbi.nlm.nih.gov/pubmed/1992979" TargetMode="External"/><Relationship Id="rId15" Type="http://schemas.openxmlformats.org/officeDocument/2006/relationships/hyperlink" Target="https://www.ncbi.nlm.nih.gov/pubmed/26291510" TargetMode="External"/><Relationship Id="rId37" Type="http://schemas.openxmlformats.org/officeDocument/2006/relationships/hyperlink" Target="https://www.ncbi.nlm.nih.gov/pubmed/28548128" TargetMode="External"/><Relationship Id="rId14" Type="http://schemas.openxmlformats.org/officeDocument/2006/relationships/hyperlink" Target="https://www.ncbi.nlm.nih.gov/pubmed/28548128" TargetMode="External"/><Relationship Id="rId36" Type="http://schemas.openxmlformats.org/officeDocument/2006/relationships/hyperlink" Target="https://www.ncbi.nlm.nih.gov/pubmed/19011601" TargetMode="External"/><Relationship Id="rId17" Type="http://schemas.openxmlformats.org/officeDocument/2006/relationships/hyperlink" Target="https://www.ncbi.nlm.nih.gov/pubmed/6445777" TargetMode="External"/><Relationship Id="rId39" Type="http://schemas.openxmlformats.org/officeDocument/2006/relationships/hyperlink" Target="https://www.ncbi.nlm.nih.gov/pubmed/19011601" TargetMode="External"/><Relationship Id="rId16" Type="http://schemas.openxmlformats.org/officeDocument/2006/relationships/hyperlink" Target="https://www.ncbi.nlm.nih.gov/pubmed/14691916" TargetMode="External"/><Relationship Id="rId38" Type="http://schemas.openxmlformats.org/officeDocument/2006/relationships/hyperlink" Target="https://www.ncbi.nlm.nih.gov/pubmed/26291510" TargetMode="External"/><Relationship Id="rId19" Type="http://schemas.openxmlformats.org/officeDocument/2006/relationships/hyperlink" Target="https://www.ncbi.nlm.nih.gov/pubmed/28548128" TargetMode="External"/><Relationship Id="rId18" Type="http://schemas.openxmlformats.org/officeDocument/2006/relationships/hyperlink" Target="https://www.ncbi.nlm.nih.gov/pubmed/22157932" TargetMode="External"/></Relationships>
</file>

<file path=ppt/slides/_rels/slide47.xml.rels><?xml version="1.0" encoding="UTF-8" standalone="yes"?><Relationships xmlns="http://schemas.openxmlformats.org/package/2006/relationships"><Relationship Id="rId20" Type="http://schemas.openxmlformats.org/officeDocument/2006/relationships/hyperlink" Target="https://www.ncbi.nlm.nih.gov/pubmed/26291510" TargetMode="External"/><Relationship Id="rId22" Type="http://schemas.openxmlformats.org/officeDocument/2006/relationships/hyperlink" Target="https://www.ncbi.nlm.nih.gov/pubmed/26291510" TargetMode="External"/><Relationship Id="rId21" Type="http://schemas.openxmlformats.org/officeDocument/2006/relationships/hyperlink" Target="https://www.ncbi.nlm.nih.gov/pubmed/6445777" TargetMode="External"/><Relationship Id="rId24" Type="http://schemas.openxmlformats.org/officeDocument/2006/relationships/hyperlink" Target="https://www.ncbi.nlm.nih.gov/pubmed/15963235" TargetMode="External"/><Relationship Id="rId23" Type="http://schemas.openxmlformats.org/officeDocument/2006/relationships/hyperlink" Target="https://www.ncbi.nlm.nih.gov/pubmed/2925177" TargetMode="External"/><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www.ncbi.nlm.nih.gov/pubmed/15584046" TargetMode="External"/><Relationship Id="rId4" Type="http://schemas.openxmlformats.org/officeDocument/2006/relationships/hyperlink" Target="https://www.ncbi.nlm.nih.gov/pubmed/2822366" TargetMode="External"/><Relationship Id="rId9" Type="http://schemas.openxmlformats.org/officeDocument/2006/relationships/hyperlink" Target="https://www.ncbi.nlm.nih.gov/pubmed/10895816" TargetMode="External"/><Relationship Id="rId26" Type="http://schemas.openxmlformats.org/officeDocument/2006/relationships/hyperlink" Target="https://www.ncbi.nlm.nih.gov/pubmed/4285563" TargetMode="External"/><Relationship Id="rId25" Type="http://schemas.openxmlformats.org/officeDocument/2006/relationships/hyperlink" Target="https://www.ncbi.nlm.nih.gov/pubmed/11106125" TargetMode="External"/><Relationship Id="rId28" Type="http://schemas.openxmlformats.org/officeDocument/2006/relationships/hyperlink" Target="https://www.ncbi.nlm.nih.gov/pubmed/22494666" TargetMode="External"/><Relationship Id="rId27" Type="http://schemas.openxmlformats.org/officeDocument/2006/relationships/hyperlink" Target="https://www.ncbi.nlm.nih.gov/pubmed/6445777" TargetMode="External"/><Relationship Id="rId5" Type="http://schemas.openxmlformats.org/officeDocument/2006/relationships/hyperlink" Target="https://www.ncbi.nlm.nih.gov/pubmed/12450792" TargetMode="External"/><Relationship Id="rId6" Type="http://schemas.openxmlformats.org/officeDocument/2006/relationships/hyperlink" Target="https://www.ncbi.nlm.nih.gov/pubmed/29466156" TargetMode="External"/><Relationship Id="rId29" Type="http://schemas.openxmlformats.org/officeDocument/2006/relationships/hyperlink" Target="https://www.ncbi.nlm.nih.gov/pubmed/19011601" TargetMode="External"/><Relationship Id="rId7" Type="http://schemas.openxmlformats.org/officeDocument/2006/relationships/hyperlink" Target="https://www.ncbi.nlm.nih.gov/pubmed/29986850" TargetMode="External"/><Relationship Id="rId8" Type="http://schemas.openxmlformats.org/officeDocument/2006/relationships/hyperlink" Target="https://www.ncbi.nlm.nih.gov/pubmed/29623306" TargetMode="External"/><Relationship Id="rId31" Type="http://schemas.openxmlformats.org/officeDocument/2006/relationships/hyperlink" Target="https://www.ncbi.nlm.nih.gov/pubmed/6445777" TargetMode="External"/><Relationship Id="rId30" Type="http://schemas.openxmlformats.org/officeDocument/2006/relationships/hyperlink" Target="https://www.ncbi.nlm.nih.gov/pubmed/2925177" TargetMode="External"/><Relationship Id="rId11" Type="http://schemas.openxmlformats.org/officeDocument/2006/relationships/hyperlink" Target="https://www.ncbi.nlm.nih.gov/pubmed/28719467" TargetMode="External"/><Relationship Id="rId33" Type="http://schemas.openxmlformats.org/officeDocument/2006/relationships/hyperlink" Target="https://www.ncbi.nlm.nih.gov/pubmed/2925177" TargetMode="External"/><Relationship Id="rId10" Type="http://schemas.openxmlformats.org/officeDocument/2006/relationships/hyperlink" Target="https://www.ncbi.nlm.nih.gov/pubmed/15101049" TargetMode="External"/><Relationship Id="rId32" Type="http://schemas.openxmlformats.org/officeDocument/2006/relationships/hyperlink" Target="https://www.ncbi.nlm.nih.gov/pubmed/26291510" TargetMode="External"/><Relationship Id="rId13" Type="http://schemas.openxmlformats.org/officeDocument/2006/relationships/hyperlink" Target="https://www.ncbi.nlm.nih.gov/pubmed/25801821" TargetMode="External"/><Relationship Id="rId35" Type="http://schemas.openxmlformats.org/officeDocument/2006/relationships/hyperlink" Target="https://www.ncbi.nlm.nih.gov/pubmed/22494666" TargetMode="External"/><Relationship Id="rId12" Type="http://schemas.openxmlformats.org/officeDocument/2006/relationships/hyperlink" Target="https://www.ncbi.nlm.nih.gov/pubmed/30171197" TargetMode="External"/><Relationship Id="rId34" Type="http://schemas.openxmlformats.org/officeDocument/2006/relationships/hyperlink" Target="https://www.ncbi.nlm.nih.gov/pubmed/15963235" TargetMode="External"/><Relationship Id="rId15" Type="http://schemas.openxmlformats.org/officeDocument/2006/relationships/hyperlink" Target="https://www.ncbi.nlm.nih.gov/pubmed/26556708" TargetMode="External"/><Relationship Id="rId14" Type="http://schemas.openxmlformats.org/officeDocument/2006/relationships/hyperlink" Target="https://www.ncbi.nlm.nih.gov/pubmed/25384085" TargetMode="External"/><Relationship Id="rId17" Type="http://schemas.openxmlformats.org/officeDocument/2006/relationships/hyperlink" Target="https://www.ncbi.nlm.nih.gov/pubmed/22157932" TargetMode="External"/><Relationship Id="rId16" Type="http://schemas.openxmlformats.org/officeDocument/2006/relationships/hyperlink" Target="https://www.ncbi.nlm.nih.gov/pubmed/6445777" TargetMode="External"/><Relationship Id="rId19" Type="http://schemas.openxmlformats.org/officeDocument/2006/relationships/hyperlink" Target="https://www.ncbi.nlm.nih.gov/pubmed/22494666" TargetMode="External"/><Relationship Id="rId18" Type="http://schemas.openxmlformats.org/officeDocument/2006/relationships/hyperlink" Target="https://www.ncbi.nlm.nih.gov/pubmed/2854812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ctrTitle"/>
          </p:nvPr>
        </p:nvSpPr>
        <p:spPr>
          <a:xfrm>
            <a:off x="119225" y="2067900"/>
            <a:ext cx="8320200" cy="1203900"/>
          </a:xfrm>
          <a:prstGeom prst="rect">
            <a:avLst/>
          </a:prstGeom>
          <a:noFill/>
          <a:ln>
            <a:noFill/>
          </a:ln>
        </p:spPr>
        <p:txBody>
          <a:bodyPr anchorCtr="0" anchor="t" bIns="22850" lIns="45725" spcFirstLastPara="1" rIns="45725" wrap="square" tIns="22850">
            <a:noAutofit/>
          </a:bodyPr>
          <a:lstStyle/>
          <a:p>
            <a:pPr indent="0" lvl="0" marL="0" rtl="0" algn="l">
              <a:lnSpc>
                <a:spcPct val="100000"/>
              </a:lnSpc>
              <a:spcBef>
                <a:spcPts val="0"/>
              </a:spcBef>
              <a:spcAft>
                <a:spcPts val="0"/>
              </a:spcAft>
              <a:buClr>
                <a:srgbClr val="23755A"/>
              </a:buClr>
              <a:buSzPts val="4600"/>
              <a:buFont typeface="Calibri"/>
              <a:buNone/>
            </a:pPr>
            <a:r>
              <a:rPr lang="pt-BR"/>
              <a:t>SEMINÁRIO DE LÂMINAS DIGITAL</a:t>
            </a:r>
            <a:endParaRPr/>
          </a:p>
          <a:p>
            <a:pPr indent="0" lvl="0" marL="0" rtl="0" algn="l">
              <a:lnSpc>
                <a:spcPct val="100000"/>
              </a:lnSpc>
              <a:spcBef>
                <a:spcPts val="0"/>
              </a:spcBef>
              <a:spcAft>
                <a:spcPts val="0"/>
              </a:spcAft>
              <a:buClr>
                <a:srgbClr val="23755A"/>
              </a:buClr>
              <a:buSzPts val="4600"/>
              <a:buFont typeface="Calibri"/>
              <a:buNone/>
            </a:pPr>
            <a:r>
              <a:rPr lang="pt-BR"/>
              <a:t>Patologia Mamária - caso 3</a:t>
            </a:r>
            <a:endParaRPr/>
          </a:p>
        </p:txBody>
      </p:sp>
      <p:sp>
        <p:nvSpPr>
          <p:cNvPr id="82" name="Google Shape;82;p17"/>
          <p:cNvSpPr txBox="1"/>
          <p:nvPr>
            <p:ph idx="1" type="body"/>
          </p:nvPr>
        </p:nvSpPr>
        <p:spPr>
          <a:xfrm>
            <a:off x="727075" y="3749675"/>
            <a:ext cx="5730900" cy="259500"/>
          </a:xfrm>
          <a:prstGeom prst="rect">
            <a:avLst/>
          </a:prstGeom>
          <a:noFill/>
          <a:ln>
            <a:noFill/>
          </a:ln>
        </p:spPr>
        <p:txBody>
          <a:bodyPr anchorCtr="0" anchor="t" bIns="22850" lIns="45725" spcFirstLastPara="1" rIns="45725" wrap="square" tIns="22850">
            <a:noAutofit/>
          </a:bodyPr>
          <a:lstStyle/>
          <a:p>
            <a:pPr indent="0" lvl="0" marL="0" rtl="0" algn="l">
              <a:lnSpc>
                <a:spcPct val="90000"/>
              </a:lnSpc>
              <a:spcBef>
                <a:spcPts val="0"/>
              </a:spcBef>
              <a:spcAft>
                <a:spcPts val="1200"/>
              </a:spcAft>
              <a:buClr>
                <a:srgbClr val="4E5447"/>
              </a:buClr>
              <a:buSzPts val="2200"/>
              <a:buNone/>
            </a:pPr>
            <a:r>
              <a:rPr lang="pt-BR"/>
              <a:t>Thiago David Alves Pinto, MD, MSc</a:t>
            </a:r>
            <a:endParaRPr/>
          </a:p>
        </p:txBody>
      </p:sp>
      <p:sp>
        <p:nvSpPr>
          <p:cNvPr id="83" name="Google Shape;83;p17"/>
          <p:cNvSpPr txBox="1"/>
          <p:nvPr>
            <p:ph idx="2" type="body"/>
          </p:nvPr>
        </p:nvSpPr>
        <p:spPr>
          <a:xfrm>
            <a:off x="731963" y="4070956"/>
            <a:ext cx="5730900" cy="259500"/>
          </a:xfrm>
          <a:prstGeom prst="rect">
            <a:avLst/>
          </a:prstGeom>
          <a:noFill/>
          <a:ln>
            <a:noFill/>
          </a:ln>
        </p:spPr>
        <p:txBody>
          <a:bodyPr anchorCtr="0" anchor="t" bIns="22850" lIns="45725" spcFirstLastPara="1" rIns="45725" wrap="square" tIns="22850">
            <a:noAutofit/>
          </a:bodyPr>
          <a:lstStyle/>
          <a:p>
            <a:pPr indent="0" lvl="0" marL="0" rtl="0" algn="l">
              <a:lnSpc>
                <a:spcPct val="90000"/>
              </a:lnSpc>
              <a:spcBef>
                <a:spcPts val="0"/>
              </a:spcBef>
              <a:spcAft>
                <a:spcPts val="1200"/>
              </a:spcAft>
              <a:buClr>
                <a:srgbClr val="4E5447"/>
              </a:buClr>
              <a:buSzPts val="2200"/>
              <a:buNone/>
            </a:pPr>
            <a:r>
              <a:rPr lang="pt-BR"/>
              <a:t>Diagnose / HBDF</a:t>
            </a:r>
            <a:endParaRPr/>
          </a:p>
        </p:txBody>
      </p:sp>
      <p:pic>
        <p:nvPicPr>
          <p:cNvPr id="84" name="Google Shape;84;p17"/>
          <p:cNvPicPr preferRelativeResize="0"/>
          <p:nvPr/>
        </p:nvPicPr>
        <p:blipFill rotWithShape="1">
          <a:blip r:embed="rId3">
            <a:alphaModFix/>
          </a:blip>
          <a:srcRect b="0" l="0" r="0" t="0"/>
          <a:stretch/>
        </p:blipFill>
        <p:spPr>
          <a:xfrm>
            <a:off x="506254" y="1708966"/>
            <a:ext cx="1760696" cy="162865"/>
          </a:xfrm>
          <a:prstGeom prst="rect">
            <a:avLst/>
          </a:prstGeom>
          <a:noFill/>
          <a:ln>
            <a:noFill/>
          </a:ln>
        </p:spPr>
      </p:pic>
      <p:pic>
        <p:nvPicPr>
          <p:cNvPr id="85" name="Google Shape;85;p17"/>
          <p:cNvPicPr preferRelativeResize="0"/>
          <p:nvPr/>
        </p:nvPicPr>
        <p:blipFill rotWithShape="1">
          <a:blip r:embed="rId3">
            <a:alphaModFix/>
          </a:blip>
          <a:srcRect b="0" l="0" r="0" t="0"/>
          <a:stretch/>
        </p:blipFill>
        <p:spPr>
          <a:xfrm flipH="1" rot="10800000">
            <a:off x="506254" y="3344558"/>
            <a:ext cx="1760696" cy="1628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6"/>
          <p:cNvPicPr preferRelativeResize="0"/>
          <p:nvPr/>
        </p:nvPicPr>
        <p:blipFill rotWithShape="1">
          <a:blip r:embed="rId3">
            <a:alphaModFix/>
          </a:blip>
          <a:srcRect b="0" l="0" r="0" t="4752"/>
          <a:stretch/>
        </p:blipFill>
        <p:spPr>
          <a:xfrm>
            <a:off x="0" y="950199"/>
            <a:ext cx="9144001" cy="4193300"/>
          </a:xfrm>
          <a:prstGeom prst="rect">
            <a:avLst/>
          </a:prstGeom>
          <a:noFill/>
          <a:ln>
            <a:noFill/>
          </a:ln>
        </p:spPr>
      </p:pic>
      <p:sp>
        <p:nvSpPr>
          <p:cNvPr id="149" name="Google Shape;149;p26"/>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- 400x</a:t>
            </a:r>
            <a:r>
              <a:rPr lang="pt-BR"/>
              <a:t> </a:t>
            </a:r>
            <a:endParaRPr/>
          </a:p>
        </p:txBody>
      </p:sp>
      <p:sp>
        <p:nvSpPr>
          <p:cNvPr id="150" name="Google Shape;150;p26"/>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7"/>
          <p:cNvPicPr preferRelativeResize="0"/>
          <p:nvPr/>
        </p:nvPicPr>
        <p:blipFill rotWithShape="1">
          <a:blip r:embed="rId3">
            <a:alphaModFix/>
          </a:blip>
          <a:srcRect b="0" l="0" r="0" t="15167"/>
          <a:stretch/>
        </p:blipFill>
        <p:spPr>
          <a:xfrm>
            <a:off x="0" y="1002773"/>
            <a:ext cx="9143999" cy="4142351"/>
          </a:xfrm>
          <a:prstGeom prst="rect">
            <a:avLst/>
          </a:prstGeom>
          <a:noFill/>
          <a:ln>
            <a:noFill/>
          </a:ln>
        </p:spPr>
      </p:pic>
      <p:sp>
        <p:nvSpPr>
          <p:cNvPr id="156" name="Google Shape;156;p27"/>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- 200x</a:t>
            </a:r>
            <a:r>
              <a:rPr lang="pt-BR"/>
              <a:t> </a:t>
            </a:r>
            <a:endParaRPr/>
          </a:p>
        </p:txBody>
      </p:sp>
      <p:sp>
        <p:nvSpPr>
          <p:cNvPr id="157" name="Google Shape;157;p27"/>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8"/>
          <p:cNvPicPr preferRelativeResize="0"/>
          <p:nvPr/>
        </p:nvPicPr>
        <p:blipFill rotWithShape="1">
          <a:blip r:embed="rId3">
            <a:alphaModFix/>
          </a:blip>
          <a:srcRect b="0" l="0" r="0" t="4942"/>
          <a:stretch/>
        </p:blipFill>
        <p:spPr>
          <a:xfrm>
            <a:off x="0" y="958425"/>
            <a:ext cx="9144001" cy="4185075"/>
          </a:xfrm>
          <a:prstGeom prst="rect">
            <a:avLst/>
          </a:prstGeom>
          <a:noFill/>
          <a:ln>
            <a:noFill/>
          </a:ln>
        </p:spPr>
      </p:pic>
      <p:sp>
        <p:nvSpPr>
          <p:cNvPr id="163" name="Google Shape;163;p28"/>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- 40x</a:t>
            </a:r>
            <a:r>
              <a:rPr lang="pt-B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idx="1" type="body"/>
          </p:nvPr>
        </p:nvSpPr>
        <p:spPr>
          <a:xfrm>
            <a:off x="409575" y="1168019"/>
            <a:ext cx="8363100" cy="3132600"/>
          </a:xfrm>
          <a:prstGeom prst="rect">
            <a:avLst/>
          </a:prstGeom>
        </p:spPr>
        <p:txBody>
          <a:bodyPr anchorCtr="0" anchor="t" bIns="22850" lIns="45725" spcFirstLastPara="1" rIns="45725" wrap="square" tIns="22850">
            <a:normAutofit/>
          </a:bodyPr>
          <a:lstStyle/>
          <a:p>
            <a:pPr indent="0" lvl="0" marL="0" rtl="0" algn="l">
              <a:spcBef>
                <a:spcPts val="1200"/>
              </a:spcBef>
              <a:spcAft>
                <a:spcPts val="1200"/>
              </a:spcAft>
              <a:buNone/>
            </a:pPr>
            <a:r>
              <a:t/>
            </a:r>
            <a:endParaRPr/>
          </a:p>
        </p:txBody>
      </p:sp>
      <p:pic>
        <p:nvPicPr>
          <p:cNvPr id="169" name="Google Shape;169;p29"/>
          <p:cNvPicPr preferRelativeResize="0"/>
          <p:nvPr/>
        </p:nvPicPr>
        <p:blipFill rotWithShape="1">
          <a:blip r:embed="rId3">
            <a:alphaModFix/>
          </a:blip>
          <a:srcRect b="0" l="0" r="0" t="4003"/>
          <a:stretch/>
        </p:blipFill>
        <p:spPr>
          <a:xfrm>
            <a:off x="0" y="917275"/>
            <a:ext cx="9144001" cy="4226226"/>
          </a:xfrm>
          <a:prstGeom prst="rect">
            <a:avLst/>
          </a:prstGeom>
          <a:noFill/>
          <a:ln>
            <a:noFill/>
          </a:ln>
        </p:spPr>
      </p:pic>
      <p:sp>
        <p:nvSpPr>
          <p:cNvPr id="170" name="Google Shape;170;p29"/>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- 100x</a:t>
            </a:r>
            <a:r>
              <a:rPr lang="pt-BR"/>
              <a:t> </a:t>
            </a:r>
            <a:endParaRPr/>
          </a:p>
        </p:txBody>
      </p:sp>
      <p:sp>
        <p:nvSpPr>
          <p:cNvPr id="171" name="Google Shape;171;p29"/>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0"/>
          <p:cNvPicPr preferRelativeResize="0"/>
          <p:nvPr/>
        </p:nvPicPr>
        <p:blipFill rotWithShape="1">
          <a:blip r:embed="rId3">
            <a:alphaModFix/>
          </a:blip>
          <a:srcRect b="0" l="0" r="0" t="4571"/>
          <a:stretch/>
        </p:blipFill>
        <p:spPr>
          <a:xfrm>
            <a:off x="0" y="941950"/>
            <a:ext cx="9144001" cy="4201550"/>
          </a:xfrm>
          <a:prstGeom prst="rect">
            <a:avLst/>
          </a:prstGeom>
          <a:noFill/>
          <a:ln>
            <a:noFill/>
          </a:ln>
        </p:spPr>
      </p:pic>
      <p:sp>
        <p:nvSpPr>
          <p:cNvPr id="177" name="Google Shape;177;p30"/>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- 100x</a:t>
            </a:r>
            <a:r>
              <a:rPr lang="pt-BR"/>
              <a:t> </a:t>
            </a:r>
            <a:endParaRPr/>
          </a:p>
        </p:txBody>
      </p:sp>
      <p:sp>
        <p:nvSpPr>
          <p:cNvPr id="178" name="Google Shape;178;p30"/>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1"/>
          <p:cNvPicPr preferRelativeResize="0"/>
          <p:nvPr/>
        </p:nvPicPr>
        <p:blipFill rotWithShape="1">
          <a:blip r:embed="rId3">
            <a:alphaModFix/>
          </a:blip>
          <a:srcRect b="0" l="0" r="0" t="4516"/>
          <a:stretch/>
        </p:blipFill>
        <p:spPr>
          <a:xfrm>
            <a:off x="0" y="933725"/>
            <a:ext cx="9157024" cy="4209775"/>
          </a:xfrm>
          <a:prstGeom prst="rect">
            <a:avLst/>
          </a:prstGeom>
          <a:noFill/>
          <a:ln>
            <a:noFill/>
          </a:ln>
        </p:spPr>
      </p:pic>
      <p:sp>
        <p:nvSpPr>
          <p:cNvPr id="184" name="Google Shape;184;p31"/>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- 200x</a:t>
            </a:r>
            <a:r>
              <a:rPr lang="pt-BR"/>
              <a:t> </a:t>
            </a:r>
            <a:endParaRPr/>
          </a:p>
        </p:txBody>
      </p:sp>
      <p:sp>
        <p:nvSpPr>
          <p:cNvPr id="185" name="Google Shape;185;p31"/>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p63</a:t>
            </a:r>
            <a:r>
              <a:rPr b="0" lang="pt-BR" sz="2600">
                <a:latin typeface="Calibri"/>
                <a:ea typeface="Calibri"/>
                <a:cs typeface="Calibri"/>
                <a:sym typeface="Calibri"/>
              </a:rPr>
              <a:t>(DAK-p63)</a:t>
            </a:r>
            <a:endParaRPr b="0" sz="2600">
              <a:latin typeface="Calibri"/>
              <a:ea typeface="Calibri"/>
              <a:cs typeface="Calibri"/>
              <a:sym typeface="Calibri"/>
            </a:endParaRPr>
          </a:p>
        </p:txBody>
      </p:sp>
      <p:pic>
        <p:nvPicPr>
          <p:cNvPr id="191" name="Google Shape;191;p32"/>
          <p:cNvPicPr preferRelativeResize="0"/>
          <p:nvPr/>
        </p:nvPicPr>
        <p:blipFill rotWithShape="1">
          <a:blip r:embed="rId3">
            <a:alphaModFix/>
          </a:blip>
          <a:srcRect b="3280" l="0" r="0" t="7568"/>
          <a:stretch/>
        </p:blipFill>
        <p:spPr>
          <a:xfrm>
            <a:off x="0" y="999575"/>
            <a:ext cx="9144003" cy="4143924"/>
          </a:xfrm>
          <a:prstGeom prst="rect">
            <a:avLst/>
          </a:prstGeom>
          <a:noFill/>
          <a:ln>
            <a:noFill/>
          </a:ln>
        </p:spPr>
      </p:pic>
      <p:sp>
        <p:nvSpPr>
          <p:cNvPr id="192" name="Google Shape;192;p32"/>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3"/>
          <p:cNvPicPr preferRelativeResize="0"/>
          <p:nvPr/>
        </p:nvPicPr>
        <p:blipFill rotWithShape="1">
          <a:blip r:embed="rId3">
            <a:alphaModFix/>
          </a:blip>
          <a:srcRect b="9329" l="0" r="0" t="0"/>
          <a:stretch/>
        </p:blipFill>
        <p:spPr>
          <a:xfrm>
            <a:off x="0" y="941400"/>
            <a:ext cx="9144003" cy="4202099"/>
          </a:xfrm>
          <a:prstGeom prst="rect">
            <a:avLst/>
          </a:prstGeom>
          <a:noFill/>
          <a:ln>
            <a:noFill/>
          </a:ln>
        </p:spPr>
      </p:pic>
      <p:sp>
        <p:nvSpPr>
          <p:cNvPr id="198" name="Google Shape;198;p33"/>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p63</a:t>
            </a:r>
            <a:r>
              <a:rPr b="0" lang="pt-BR" sz="2600">
                <a:latin typeface="Calibri"/>
                <a:ea typeface="Calibri"/>
                <a:cs typeface="Calibri"/>
                <a:sym typeface="Calibri"/>
              </a:rPr>
              <a:t>(DAK-p63)</a:t>
            </a:r>
            <a:endParaRPr b="0" sz="2600">
              <a:latin typeface="Calibri"/>
              <a:ea typeface="Calibri"/>
              <a:cs typeface="Calibri"/>
              <a:sym typeface="Calibri"/>
            </a:endParaRPr>
          </a:p>
        </p:txBody>
      </p:sp>
      <p:sp>
        <p:nvSpPr>
          <p:cNvPr id="199" name="Google Shape;199;p33"/>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4"/>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Calponina</a:t>
            </a:r>
            <a:r>
              <a:rPr b="0" lang="pt-BR" sz="2600">
                <a:latin typeface="Calibri"/>
                <a:ea typeface="Calibri"/>
                <a:cs typeface="Calibri"/>
                <a:sym typeface="Calibri"/>
              </a:rPr>
              <a:t>(CALP)</a:t>
            </a:r>
            <a:endParaRPr b="0" sz="2600">
              <a:latin typeface="Calibri"/>
              <a:ea typeface="Calibri"/>
              <a:cs typeface="Calibri"/>
              <a:sym typeface="Calibri"/>
            </a:endParaRPr>
          </a:p>
        </p:txBody>
      </p:sp>
      <p:pic>
        <p:nvPicPr>
          <p:cNvPr id="205" name="Google Shape;205;p34"/>
          <p:cNvPicPr preferRelativeResize="0"/>
          <p:nvPr/>
        </p:nvPicPr>
        <p:blipFill rotWithShape="1">
          <a:blip r:embed="rId3">
            <a:alphaModFix/>
          </a:blip>
          <a:srcRect b="9540" l="0" r="0" t="8640"/>
          <a:stretch/>
        </p:blipFill>
        <p:spPr>
          <a:xfrm>
            <a:off x="0" y="975050"/>
            <a:ext cx="9144003" cy="4168450"/>
          </a:xfrm>
          <a:prstGeom prst="rect">
            <a:avLst/>
          </a:prstGeom>
          <a:noFill/>
          <a:ln>
            <a:noFill/>
          </a:ln>
        </p:spPr>
      </p:pic>
      <p:sp>
        <p:nvSpPr>
          <p:cNvPr id="206" name="Google Shape;206;p34"/>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CK14</a:t>
            </a:r>
            <a:r>
              <a:rPr b="0" lang="pt-BR" sz="2600">
                <a:latin typeface="Calibri"/>
                <a:ea typeface="Calibri"/>
                <a:cs typeface="Calibri"/>
                <a:sym typeface="Calibri"/>
              </a:rPr>
              <a:t>(LL002)</a:t>
            </a:r>
            <a:endParaRPr b="0" sz="2600">
              <a:latin typeface="Calibri"/>
              <a:ea typeface="Calibri"/>
              <a:cs typeface="Calibri"/>
              <a:sym typeface="Calibri"/>
            </a:endParaRPr>
          </a:p>
        </p:txBody>
      </p:sp>
      <p:pic>
        <p:nvPicPr>
          <p:cNvPr id="212" name="Google Shape;212;p35"/>
          <p:cNvPicPr preferRelativeResize="0"/>
          <p:nvPr/>
        </p:nvPicPr>
        <p:blipFill rotWithShape="1">
          <a:blip r:embed="rId3">
            <a:alphaModFix/>
          </a:blip>
          <a:srcRect b="0" l="0" r="0" t="12449"/>
          <a:stretch/>
        </p:blipFill>
        <p:spPr>
          <a:xfrm>
            <a:off x="0" y="933725"/>
            <a:ext cx="9144003" cy="4209775"/>
          </a:xfrm>
          <a:prstGeom prst="rect">
            <a:avLst/>
          </a:prstGeom>
          <a:noFill/>
          <a:ln>
            <a:noFill/>
          </a:ln>
        </p:spPr>
      </p:pic>
      <p:sp>
        <p:nvSpPr>
          <p:cNvPr id="213" name="Google Shape;213;p35"/>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ctrTitle"/>
          </p:nvPr>
        </p:nvSpPr>
        <p:spPr>
          <a:xfrm>
            <a:off x="500163" y="606219"/>
            <a:ext cx="8143800" cy="608100"/>
          </a:xfrm>
          <a:prstGeom prst="rect">
            <a:avLst/>
          </a:prstGeom>
          <a:noFill/>
          <a:ln>
            <a:noFill/>
          </a:ln>
        </p:spPr>
        <p:txBody>
          <a:bodyPr anchorCtr="0" anchor="t" bIns="22850" lIns="45725" spcFirstLastPara="1" rIns="45725" wrap="square" tIns="22850">
            <a:noAutofit/>
          </a:bodyPr>
          <a:lstStyle/>
          <a:p>
            <a:pPr indent="0" lvl="0" marL="0" rtl="0" algn="ctr">
              <a:lnSpc>
                <a:spcPct val="146031"/>
              </a:lnSpc>
              <a:spcBef>
                <a:spcPts val="0"/>
              </a:spcBef>
              <a:spcAft>
                <a:spcPts val="0"/>
              </a:spcAft>
              <a:buClr>
                <a:schemeClr val="lt1"/>
              </a:buClr>
              <a:buSzPts val="3200"/>
              <a:buFont typeface="Calibri"/>
              <a:buNone/>
            </a:pPr>
            <a:r>
              <a:rPr lang="pt-BR"/>
              <a:t>Declaração de Conflito de Interesse</a:t>
            </a:r>
            <a:endParaRPr/>
          </a:p>
        </p:txBody>
      </p:sp>
      <p:sp>
        <p:nvSpPr>
          <p:cNvPr id="91" name="Google Shape;91;p18"/>
          <p:cNvSpPr txBox="1"/>
          <p:nvPr>
            <p:ph idx="1" type="body"/>
          </p:nvPr>
        </p:nvSpPr>
        <p:spPr>
          <a:xfrm>
            <a:off x="500063" y="2052484"/>
            <a:ext cx="8143800" cy="2463300"/>
          </a:xfrm>
          <a:prstGeom prst="rect">
            <a:avLst/>
          </a:prstGeom>
          <a:noFill/>
          <a:ln>
            <a:noFill/>
          </a:ln>
        </p:spPr>
        <p:txBody>
          <a:bodyPr anchorCtr="0" anchor="t" bIns="22850" lIns="45725" spcFirstLastPara="1" rIns="45725" wrap="square" tIns="22850">
            <a:normAutofit lnSpcReduction="20000"/>
          </a:bodyPr>
          <a:lstStyle/>
          <a:p>
            <a:pPr indent="0" lvl="0" marL="0" rtl="0" algn="ctr">
              <a:lnSpc>
                <a:spcPct val="120000"/>
              </a:lnSpc>
              <a:spcBef>
                <a:spcPts val="0"/>
              </a:spcBef>
              <a:spcAft>
                <a:spcPts val="0"/>
              </a:spcAft>
              <a:buClr>
                <a:schemeClr val="lt1"/>
              </a:buClr>
              <a:buSzPts val="2500"/>
              <a:buNone/>
            </a:pPr>
            <a:r>
              <a:rPr lang="pt-BR"/>
              <a:t>Dr(a). Thiago David Alves Pinto afirma não ter conflito</a:t>
            </a:r>
            <a:br>
              <a:rPr lang="pt-BR"/>
            </a:br>
            <a:r>
              <a:rPr lang="pt-BR"/>
              <a:t> de interesse a declarar para a esta apresentaçã</a:t>
            </a:r>
            <a:r>
              <a:rPr lang="pt-BR"/>
              <a:t>o</a:t>
            </a:r>
            <a:endParaRPr/>
          </a:p>
          <a:p>
            <a:pPr indent="0" lvl="0" marL="0" rtl="0" algn="ctr">
              <a:lnSpc>
                <a:spcPct val="133333"/>
              </a:lnSpc>
              <a:spcBef>
                <a:spcPts val="1200"/>
              </a:spcBef>
              <a:spcAft>
                <a:spcPts val="0"/>
              </a:spcAft>
              <a:buClr>
                <a:schemeClr val="lt1"/>
              </a:buClr>
              <a:buSzPts val="1500"/>
              <a:buNone/>
            </a:pPr>
            <a:r>
              <a:t/>
            </a:r>
            <a:endParaRPr sz="1500"/>
          </a:p>
          <a:p>
            <a:pPr indent="0" lvl="0" marL="0" rtl="0" algn="ctr">
              <a:lnSpc>
                <a:spcPct val="153846"/>
              </a:lnSpc>
              <a:spcBef>
                <a:spcPts val="1200"/>
              </a:spcBef>
              <a:spcAft>
                <a:spcPts val="0"/>
              </a:spcAft>
              <a:buClr>
                <a:schemeClr val="lt1"/>
              </a:buClr>
              <a:buSzPts val="1300"/>
              <a:buNone/>
            </a:pPr>
            <a:r>
              <a:rPr lang="pt-BR" sz="1300"/>
              <a:t>Exigência da RDC Nº 96/08 da ANVISA</a:t>
            </a:r>
            <a:endParaRPr/>
          </a:p>
          <a:p>
            <a:pPr indent="0" lvl="0" marL="0" rtl="0" algn="ctr">
              <a:lnSpc>
                <a:spcPct val="120000"/>
              </a:lnSpc>
              <a:spcBef>
                <a:spcPts val="1200"/>
              </a:spcBef>
              <a:spcAft>
                <a:spcPts val="1200"/>
              </a:spcAft>
              <a:buClr>
                <a:schemeClr val="lt1"/>
              </a:buClr>
              <a:buSzPts val="2500"/>
              <a:buNone/>
            </a:pPr>
            <a:r>
              <a:t/>
            </a:r>
            <a:endParaRPr/>
          </a:p>
        </p:txBody>
      </p:sp>
      <p:pic>
        <p:nvPicPr>
          <p:cNvPr id="92" name="Google Shape;92;p18"/>
          <p:cNvPicPr preferRelativeResize="0"/>
          <p:nvPr/>
        </p:nvPicPr>
        <p:blipFill rotWithShape="1">
          <a:blip r:embed="rId3">
            <a:alphaModFix/>
          </a:blip>
          <a:srcRect b="0" l="0" r="0" t="0"/>
          <a:stretch/>
        </p:blipFill>
        <p:spPr>
          <a:xfrm>
            <a:off x="2941437" y="1226456"/>
            <a:ext cx="3261127" cy="2576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Receptor de estrógeno </a:t>
            </a:r>
            <a:r>
              <a:rPr b="0" lang="pt-BR" sz="2600">
                <a:latin typeface="Calibri"/>
                <a:ea typeface="Calibri"/>
                <a:cs typeface="Calibri"/>
                <a:sym typeface="Calibri"/>
              </a:rPr>
              <a:t>(EP1)</a:t>
            </a:r>
            <a:endParaRPr b="0" sz="2600">
              <a:latin typeface="Calibri"/>
              <a:ea typeface="Calibri"/>
              <a:cs typeface="Calibri"/>
              <a:sym typeface="Calibri"/>
            </a:endParaRPr>
          </a:p>
        </p:txBody>
      </p:sp>
      <p:pic>
        <p:nvPicPr>
          <p:cNvPr id="219" name="Google Shape;219;p36"/>
          <p:cNvPicPr preferRelativeResize="0"/>
          <p:nvPr/>
        </p:nvPicPr>
        <p:blipFill>
          <a:blip r:embed="rId3">
            <a:alphaModFix/>
          </a:blip>
          <a:stretch>
            <a:fillRect/>
          </a:stretch>
        </p:blipFill>
        <p:spPr>
          <a:xfrm>
            <a:off x="0" y="910841"/>
            <a:ext cx="9143997" cy="4232659"/>
          </a:xfrm>
          <a:prstGeom prst="rect">
            <a:avLst/>
          </a:prstGeom>
          <a:noFill/>
          <a:ln>
            <a:noFill/>
          </a:ln>
        </p:spPr>
      </p:pic>
      <p:sp>
        <p:nvSpPr>
          <p:cNvPr id="220" name="Google Shape;220;p36"/>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7"/>
          <p:cNvPicPr preferRelativeResize="0"/>
          <p:nvPr/>
        </p:nvPicPr>
        <p:blipFill rotWithShape="1">
          <a:blip r:embed="rId3">
            <a:alphaModFix/>
          </a:blip>
          <a:srcRect b="13911" l="0" r="0" t="0"/>
          <a:stretch/>
        </p:blipFill>
        <p:spPr>
          <a:xfrm>
            <a:off x="0" y="1042325"/>
            <a:ext cx="9144003" cy="4101175"/>
          </a:xfrm>
          <a:prstGeom prst="rect">
            <a:avLst/>
          </a:prstGeom>
          <a:noFill/>
          <a:ln>
            <a:noFill/>
          </a:ln>
        </p:spPr>
      </p:pic>
      <p:sp>
        <p:nvSpPr>
          <p:cNvPr id="226" name="Google Shape;226;p37"/>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Receptor de estrógeno </a:t>
            </a:r>
            <a:r>
              <a:rPr b="0" lang="pt-BR" sz="2600">
                <a:latin typeface="Calibri"/>
                <a:ea typeface="Calibri"/>
                <a:cs typeface="Calibri"/>
                <a:sym typeface="Calibri"/>
              </a:rPr>
              <a:t>(EP1)</a:t>
            </a:r>
            <a:endParaRPr b="0" sz="2600">
              <a:latin typeface="Calibri"/>
              <a:ea typeface="Calibri"/>
              <a:cs typeface="Calibri"/>
              <a:sym typeface="Calibri"/>
            </a:endParaRPr>
          </a:p>
        </p:txBody>
      </p:sp>
      <p:sp>
        <p:nvSpPr>
          <p:cNvPr id="227" name="Google Shape;227;p37"/>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8"/>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sz="2800">
                <a:latin typeface="Calibri"/>
                <a:ea typeface="Calibri"/>
                <a:cs typeface="Calibri"/>
                <a:sym typeface="Calibri"/>
              </a:rPr>
              <a:t>Receptor de progesterona</a:t>
            </a:r>
            <a:r>
              <a:rPr b="0" lang="pt-BR" sz="2000">
                <a:latin typeface="Calibri"/>
                <a:ea typeface="Calibri"/>
                <a:cs typeface="Calibri"/>
                <a:sym typeface="Calibri"/>
              </a:rPr>
              <a:t>(PgR636)</a:t>
            </a:r>
            <a:endParaRPr b="0" sz="2000">
              <a:latin typeface="Calibri"/>
              <a:ea typeface="Calibri"/>
              <a:cs typeface="Calibri"/>
              <a:sym typeface="Calibri"/>
            </a:endParaRPr>
          </a:p>
        </p:txBody>
      </p:sp>
      <p:pic>
        <p:nvPicPr>
          <p:cNvPr id="233" name="Google Shape;233;p38"/>
          <p:cNvPicPr preferRelativeResize="0"/>
          <p:nvPr/>
        </p:nvPicPr>
        <p:blipFill rotWithShape="1">
          <a:blip r:embed="rId3">
            <a:alphaModFix/>
          </a:blip>
          <a:srcRect b="0" l="0" r="0" t="7740"/>
          <a:stretch/>
        </p:blipFill>
        <p:spPr>
          <a:xfrm>
            <a:off x="0" y="917274"/>
            <a:ext cx="9144003" cy="4226225"/>
          </a:xfrm>
          <a:prstGeom prst="rect">
            <a:avLst/>
          </a:prstGeom>
          <a:noFill/>
          <a:ln>
            <a:noFill/>
          </a:ln>
        </p:spPr>
      </p:pic>
      <p:sp>
        <p:nvSpPr>
          <p:cNvPr id="234" name="Google Shape;234;p38"/>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9"/>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Ki-67</a:t>
            </a:r>
            <a:r>
              <a:rPr b="0" lang="pt-BR" sz="2600">
                <a:latin typeface="Calibri"/>
                <a:ea typeface="Calibri"/>
                <a:cs typeface="Calibri"/>
                <a:sym typeface="Calibri"/>
              </a:rPr>
              <a:t>(MIB-1)</a:t>
            </a:r>
            <a:endParaRPr b="0" sz="2600">
              <a:latin typeface="Calibri"/>
              <a:ea typeface="Calibri"/>
              <a:cs typeface="Calibri"/>
              <a:sym typeface="Calibri"/>
            </a:endParaRPr>
          </a:p>
        </p:txBody>
      </p:sp>
      <p:pic>
        <p:nvPicPr>
          <p:cNvPr id="240" name="Google Shape;240;p39"/>
          <p:cNvPicPr preferRelativeResize="0"/>
          <p:nvPr/>
        </p:nvPicPr>
        <p:blipFill rotWithShape="1">
          <a:blip r:embed="rId3">
            <a:alphaModFix/>
          </a:blip>
          <a:srcRect b="7578" l="0" r="0" t="0"/>
          <a:stretch/>
        </p:blipFill>
        <p:spPr>
          <a:xfrm>
            <a:off x="0" y="870200"/>
            <a:ext cx="9144003" cy="4271026"/>
          </a:xfrm>
          <a:prstGeom prst="rect">
            <a:avLst/>
          </a:prstGeom>
          <a:noFill/>
          <a:ln>
            <a:noFill/>
          </a:ln>
        </p:spPr>
      </p:pic>
      <p:sp>
        <p:nvSpPr>
          <p:cNvPr id="241" name="Google Shape;241;p39"/>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0"/>
          <p:cNvPicPr preferRelativeResize="0"/>
          <p:nvPr/>
        </p:nvPicPr>
        <p:blipFill>
          <a:blip r:embed="rId3">
            <a:alphaModFix/>
          </a:blip>
          <a:stretch>
            <a:fillRect/>
          </a:stretch>
        </p:blipFill>
        <p:spPr>
          <a:xfrm>
            <a:off x="0" y="903126"/>
            <a:ext cx="9144003" cy="4277312"/>
          </a:xfrm>
          <a:prstGeom prst="rect">
            <a:avLst/>
          </a:prstGeom>
          <a:noFill/>
          <a:ln>
            <a:noFill/>
          </a:ln>
        </p:spPr>
      </p:pic>
      <p:sp>
        <p:nvSpPr>
          <p:cNvPr id="247" name="Google Shape;247;p40"/>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S100 </a:t>
            </a:r>
            <a:r>
              <a:rPr b="0" lang="pt-BR" sz="2600">
                <a:latin typeface="Calibri"/>
                <a:ea typeface="Calibri"/>
                <a:cs typeface="Calibri"/>
                <a:sym typeface="Calibri"/>
              </a:rPr>
              <a:t>(policlonal)</a:t>
            </a:r>
            <a:endParaRPr b="0" sz="2600">
              <a:latin typeface="Calibri"/>
              <a:ea typeface="Calibri"/>
              <a:cs typeface="Calibri"/>
              <a:sym typeface="Calibri"/>
            </a:endParaRPr>
          </a:p>
        </p:txBody>
      </p:sp>
      <p:sp>
        <p:nvSpPr>
          <p:cNvPr id="248" name="Google Shape;248;p40"/>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1"/>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S100 </a:t>
            </a:r>
            <a:r>
              <a:rPr b="0" lang="pt-BR" sz="2600">
                <a:latin typeface="Calibri"/>
                <a:ea typeface="Calibri"/>
                <a:cs typeface="Calibri"/>
                <a:sym typeface="Calibri"/>
              </a:rPr>
              <a:t>(policlonal)</a:t>
            </a:r>
            <a:endParaRPr b="0" sz="2600">
              <a:latin typeface="Calibri"/>
              <a:ea typeface="Calibri"/>
              <a:cs typeface="Calibri"/>
              <a:sym typeface="Calibri"/>
            </a:endParaRPr>
          </a:p>
        </p:txBody>
      </p:sp>
      <p:sp>
        <p:nvSpPr>
          <p:cNvPr id="254" name="Google Shape;254;p41"/>
          <p:cNvSpPr txBox="1"/>
          <p:nvPr>
            <p:ph idx="1" type="body"/>
          </p:nvPr>
        </p:nvSpPr>
        <p:spPr>
          <a:xfrm>
            <a:off x="409575" y="1168019"/>
            <a:ext cx="8363100" cy="3132600"/>
          </a:xfrm>
          <a:prstGeom prst="rect">
            <a:avLst/>
          </a:prstGeom>
        </p:spPr>
        <p:txBody>
          <a:bodyPr anchorCtr="0" anchor="t" bIns="22850" lIns="45725" spcFirstLastPara="1" rIns="45725" wrap="square" tIns="22850">
            <a:normAutofit/>
          </a:bodyPr>
          <a:lstStyle/>
          <a:p>
            <a:pPr indent="0" lvl="0" marL="0" rtl="0" algn="l">
              <a:spcBef>
                <a:spcPts val="1200"/>
              </a:spcBef>
              <a:spcAft>
                <a:spcPts val="1200"/>
              </a:spcAft>
              <a:buNone/>
            </a:pPr>
            <a:r>
              <a:t/>
            </a:r>
            <a:endParaRPr/>
          </a:p>
        </p:txBody>
      </p:sp>
      <p:pic>
        <p:nvPicPr>
          <p:cNvPr id="255" name="Google Shape;255;p41"/>
          <p:cNvPicPr preferRelativeResize="0"/>
          <p:nvPr/>
        </p:nvPicPr>
        <p:blipFill rotWithShape="1">
          <a:blip r:embed="rId3">
            <a:alphaModFix/>
          </a:blip>
          <a:srcRect b="0" l="0" r="0" t="5311"/>
          <a:stretch/>
        </p:blipFill>
        <p:spPr>
          <a:xfrm>
            <a:off x="0" y="974875"/>
            <a:ext cx="9144001" cy="4168624"/>
          </a:xfrm>
          <a:prstGeom prst="rect">
            <a:avLst/>
          </a:prstGeom>
          <a:noFill/>
          <a:ln>
            <a:noFill/>
          </a:ln>
        </p:spPr>
      </p:pic>
      <p:sp>
        <p:nvSpPr>
          <p:cNvPr id="256" name="Google Shape;256;p41"/>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2"/>
          <p:cNvPicPr preferRelativeResize="0"/>
          <p:nvPr/>
        </p:nvPicPr>
        <p:blipFill rotWithShape="1">
          <a:blip r:embed="rId3">
            <a:alphaModFix/>
          </a:blip>
          <a:srcRect b="0" l="0" r="0" t="4379"/>
          <a:stretch/>
        </p:blipFill>
        <p:spPr>
          <a:xfrm>
            <a:off x="0" y="933725"/>
            <a:ext cx="9144001" cy="4209775"/>
          </a:xfrm>
          <a:prstGeom prst="rect">
            <a:avLst/>
          </a:prstGeom>
          <a:noFill/>
          <a:ln>
            <a:noFill/>
          </a:ln>
        </p:spPr>
      </p:pic>
      <p:sp>
        <p:nvSpPr>
          <p:cNvPr id="262" name="Google Shape;262;p42"/>
          <p:cNvSpPr txBox="1"/>
          <p:nvPr>
            <p:ph type="ctrTitle"/>
          </p:nvPr>
        </p:nvSpPr>
        <p:spPr>
          <a:xfrm>
            <a:off x="211393" y="1858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PanTRK</a:t>
            </a:r>
            <a:r>
              <a:rPr b="0" lang="pt-BR" sz="2600">
                <a:latin typeface="Calibri"/>
                <a:ea typeface="Calibri"/>
                <a:cs typeface="Calibri"/>
                <a:sym typeface="Calibri"/>
              </a:rPr>
              <a:t>(EPR17341-4)</a:t>
            </a:r>
            <a:endParaRPr b="0" sz="2600">
              <a:latin typeface="Calibri"/>
              <a:ea typeface="Calibri"/>
              <a:cs typeface="Calibri"/>
              <a:sym typeface="Calibri"/>
            </a:endParaRPr>
          </a:p>
        </p:txBody>
      </p:sp>
      <p:sp>
        <p:nvSpPr>
          <p:cNvPr id="263" name="Google Shape;263;p42"/>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43"/>
          <p:cNvPicPr preferRelativeResize="0"/>
          <p:nvPr/>
        </p:nvPicPr>
        <p:blipFill rotWithShape="1">
          <a:blip r:embed="rId3">
            <a:alphaModFix/>
          </a:blip>
          <a:srcRect b="1269" l="0" r="0" t="3264"/>
          <a:stretch/>
        </p:blipFill>
        <p:spPr>
          <a:xfrm>
            <a:off x="0" y="940475"/>
            <a:ext cx="9144001" cy="4203024"/>
          </a:xfrm>
          <a:prstGeom prst="rect">
            <a:avLst/>
          </a:prstGeom>
          <a:noFill/>
          <a:ln>
            <a:noFill/>
          </a:ln>
        </p:spPr>
      </p:pic>
      <p:sp>
        <p:nvSpPr>
          <p:cNvPr id="269" name="Google Shape;269;p43"/>
          <p:cNvSpPr txBox="1"/>
          <p:nvPr>
            <p:ph type="ctrTitle"/>
          </p:nvPr>
        </p:nvSpPr>
        <p:spPr>
          <a:xfrm>
            <a:off x="211393" y="1858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b="0" lang="pt-BR">
                <a:latin typeface="Calibri"/>
                <a:ea typeface="Calibri"/>
                <a:cs typeface="Calibri"/>
                <a:sym typeface="Calibri"/>
              </a:rPr>
              <a:t>PanTRK</a:t>
            </a:r>
            <a:r>
              <a:rPr b="0" lang="pt-BR" sz="2600">
                <a:latin typeface="Calibri"/>
                <a:ea typeface="Calibri"/>
                <a:cs typeface="Calibri"/>
                <a:sym typeface="Calibri"/>
              </a:rPr>
              <a:t>(EPR17341-4)</a:t>
            </a:r>
            <a:endParaRPr b="0" sz="2600">
              <a:latin typeface="Calibri"/>
              <a:ea typeface="Calibri"/>
              <a:cs typeface="Calibri"/>
              <a:sym typeface="Calibri"/>
            </a:endParaRPr>
          </a:p>
        </p:txBody>
      </p:sp>
      <p:sp>
        <p:nvSpPr>
          <p:cNvPr id="270" name="Google Shape;270;p43"/>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4"/>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lang="pt-BR"/>
              <a:t>Mulher, 75 anos</a:t>
            </a:r>
            <a:endParaRPr/>
          </a:p>
          <a:p>
            <a:pPr indent="0" lvl="0" marL="0" rtl="0" algn="l">
              <a:spcBef>
                <a:spcPts val="0"/>
              </a:spcBef>
              <a:spcAft>
                <a:spcPts val="0"/>
              </a:spcAft>
              <a:buNone/>
            </a:pPr>
            <a:r>
              <a:t/>
            </a:r>
            <a:endParaRPr/>
          </a:p>
        </p:txBody>
      </p:sp>
      <p:sp>
        <p:nvSpPr>
          <p:cNvPr id="276" name="Google Shape;276;p44"/>
          <p:cNvSpPr txBox="1"/>
          <p:nvPr>
            <p:ph idx="1" type="body"/>
          </p:nvPr>
        </p:nvSpPr>
        <p:spPr>
          <a:xfrm>
            <a:off x="409575" y="1244219"/>
            <a:ext cx="8363100" cy="3132600"/>
          </a:xfrm>
          <a:prstGeom prst="rect">
            <a:avLst/>
          </a:prstGeom>
        </p:spPr>
        <p:txBody>
          <a:bodyPr anchorCtr="0" anchor="t" bIns="22850" lIns="45725" spcFirstLastPara="1" rIns="45725" wrap="square" tIns="22850">
            <a:noAutofit/>
          </a:bodyPr>
          <a:lstStyle/>
          <a:p>
            <a:pPr indent="0" lvl="0" marL="0" rtl="0" algn="l">
              <a:lnSpc>
                <a:spcPct val="107916"/>
              </a:lnSpc>
              <a:spcBef>
                <a:spcPts val="0"/>
              </a:spcBef>
              <a:spcAft>
                <a:spcPts val="0"/>
              </a:spcAft>
              <a:buNone/>
            </a:pPr>
            <a:r>
              <a:rPr lang="pt-BR" sz="1800">
                <a:solidFill>
                  <a:schemeClr val="dk1"/>
                </a:solidFill>
              </a:rPr>
              <a:t>Linfonodo Sentinela Direito - segundo tempo: 00/02 - negativos</a:t>
            </a:r>
            <a:endParaRPr sz="1800">
              <a:solidFill>
                <a:schemeClr val="dk1"/>
              </a:solidFill>
            </a:endParaRPr>
          </a:p>
          <a:p>
            <a:pPr indent="0" lvl="0" marL="0" rtl="0" algn="l">
              <a:lnSpc>
                <a:spcPct val="107916"/>
              </a:lnSpc>
              <a:spcBef>
                <a:spcPts val="800"/>
              </a:spcBef>
              <a:spcAft>
                <a:spcPts val="0"/>
              </a:spcAft>
              <a:buNone/>
            </a:pPr>
            <a:r>
              <a:rPr lang="pt-BR" sz="1800">
                <a:solidFill>
                  <a:schemeClr val="dk1"/>
                </a:solidFill>
              </a:rPr>
              <a:t>Pesquisa de expressão panTRK: </a:t>
            </a:r>
            <a:endParaRPr sz="1800">
              <a:solidFill>
                <a:schemeClr val="dk1"/>
              </a:solidFill>
            </a:endParaRPr>
          </a:p>
          <a:p>
            <a:pPr indent="-342900" lvl="0" marL="457200" rtl="0" algn="l">
              <a:lnSpc>
                <a:spcPct val="107916"/>
              </a:lnSpc>
              <a:spcBef>
                <a:spcPts val="800"/>
              </a:spcBef>
              <a:spcAft>
                <a:spcPts val="0"/>
              </a:spcAft>
              <a:buClr>
                <a:schemeClr val="dk1"/>
              </a:buClr>
              <a:buSzPts val="1800"/>
              <a:buChar char="-"/>
            </a:pPr>
            <a:r>
              <a:rPr lang="pt-BR" sz="1800">
                <a:solidFill>
                  <a:schemeClr val="dk1"/>
                </a:solidFill>
              </a:rPr>
              <a:t>Reação positiva fraca e focal, nuclear e citoplasmática.</a:t>
            </a:r>
            <a:endParaRPr sz="1800">
              <a:solidFill>
                <a:schemeClr val="dk1"/>
              </a:solidFill>
            </a:endParaRPr>
          </a:p>
          <a:p>
            <a:pPr indent="0" lvl="0" marL="457200" rtl="0" algn="l">
              <a:lnSpc>
                <a:spcPct val="107916"/>
              </a:lnSpc>
              <a:spcBef>
                <a:spcPts val="800"/>
              </a:spcBef>
              <a:spcAft>
                <a:spcPts val="0"/>
              </a:spcAft>
              <a:buNone/>
            </a:pPr>
            <a:r>
              <a:t/>
            </a:r>
            <a:endParaRPr sz="1800">
              <a:solidFill>
                <a:schemeClr val="dk1"/>
              </a:solidFill>
            </a:endParaRPr>
          </a:p>
          <a:p>
            <a:pPr indent="0" lvl="0" marL="0" rtl="0" algn="l">
              <a:lnSpc>
                <a:spcPct val="107916"/>
              </a:lnSpc>
              <a:spcBef>
                <a:spcPts val="800"/>
              </a:spcBef>
              <a:spcAft>
                <a:spcPts val="0"/>
              </a:spcAft>
              <a:buNone/>
            </a:pPr>
            <a:r>
              <a:rPr lang="pt-BR" sz="1800">
                <a:solidFill>
                  <a:schemeClr val="dk1"/>
                </a:solidFill>
              </a:rPr>
              <a:t>Pesquisa de fusão NTRK - NGS (RNA - fusão) - não foram identificadas fusões de nenhum dos genes analisados </a:t>
            </a:r>
            <a:endParaRPr sz="1800">
              <a:solidFill>
                <a:schemeClr val="dk1"/>
              </a:solidFill>
            </a:endParaRPr>
          </a:p>
          <a:p>
            <a:pPr indent="0" lvl="0" marL="0" rtl="0" algn="l">
              <a:lnSpc>
                <a:spcPct val="107916"/>
              </a:lnSpc>
              <a:spcBef>
                <a:spcPts val="800"/>
              </a:spcBef>
              <a:spcAft>
                <a:spcPts val="0"/>
              </a:spcAft>
              <a:buNone/>
            </a:pPr>
            <a:r>
              <a:rPr lang="pt-BR" sz="1400">
                <a:solidFill>
                  <a:schemeClr val="dk1"/>
                </a:solidFill>
              </a:rPr>
              <a:t>(Genes drivers avaliados para presença de fusões gênicas: ABL1, AKT3, ALK, AXL, BRAF, ERG, ETV1, ETV4, ETV5, EGFR, ERBB2, FGFR1, FGFR2, FGFR3, MET, NTRK1, NTRK2, NTRK3, PDGFRA, PPARG, RAF1, RET, ROS1)</a:t>
            </a:r>
            <a:r>
              <a:rPr lang="pt-BR" sz="1800">
                <a:solidFill>
                  <a:schemeClr val="dk1"/>
                </a:solidFill>
              </a:rPr>
              <a:t>.</a:t>
            </a:r>
            <a:r>
              <a:rPr lang="pt-BR" sz="1100">
                <a:solidFill>
                  <a:schemeClr val="dk1"/>
                </a:solidFill>
              </a:rPr>
              <a:t> </a:t>
            </a:r>
            <a:endParaRPr sz="1100">
              <a:solidFill>
                <a:schemeClr val="dk1"/>
              </a:solidFill>
            </a:endParaRPr>
          </a:p>
          <a:p>
            <a:pPr indent="0" lvl="0" marL="0" rtl="0" algn="l">
              <a:lnSpc>
                <a:spcPct val="107916"/>
              </a:lnSpc>
              <a:spcBef>
                <a:spcPts val="800"/>
              </a:spcBef>
              <a:spcAft>
                <a:spcPts val="0"/>
              </a:spcAft>
              <a:buNone/>
            </a:pPr>
            <a:r>
              <a:rPr lang="pt-BR" sz="1800">
                <a:solidFill>
                  <a:schemeClr val="dk1"/>
                </a:solidFill>
              </a:rPr>
              <a:t>QT adj: Carboplatina + Taxol C1: 03/05/21 - C2: 26/05/21</a:t>
            </a:r>
            <a:endParaRPr sz="1800">
              <a:solidFill>
                <a:schemeClr val="dk1"/>
              </a:solidFill>
            </a:endParaRPr>
          </a:p>
          <a:p>
            <a:pPr indent="0" lvl="0" marL="0" rtl="0" algn="l">
              <a:lnSpc>
                <a:spcPct val="107916"/>
              </a:lnSpc>
              <a:spcBef>
                <a:spcPts val="800"/>
              </a:spcBef>
              <a:spcAft>
                <a:spcPts val="800"/>
              </a:spcAft>
              <a:buNone/>
            </a:pPr>
            <a:r>
              <a:t/>
            </a:r>
            <a:endParaRPr sz="1800">
              <a:solidFill>
                <a:schemeClr val="dk1"/>
              </a:solidFill>
            </a:endParaRPr>
          </a:p>
        </p:txBody>
      </p:sp>
      <p:sp>
        <p:nvSpPr>
          <p:cNvPr id="277" name="Google Shape;277;p44"/>
          <p:cNvSpPr txBox="1"/>
          <p:nvPr/>
        </p:nvSpPr>
        <p:spPr>
          <a:xfrm>
            <a:off x="0" y="4565075"/>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5"/>
          <p:cNvSpPr txBox="1"/>
          <p:nvPr>
            <p:ph idx="1" type="body"/>
          </p:nvPr>
        </p:nvSpPr>
        <p:spPr>
          <a:xfrm>
            <a:off x="409575" y="1091819"/>
            <a:ext cx="8363100" cy="3132600"/>
          </a:xfrm>
          <a:prstGeom prst="rect">
            <a:avLst/>
          </a:prstGeom>
        </p:spPr>
        <p:txBody>
          <a:bodyPr anchorCtr="0" anchor="t" bIns="22850" lIns="45725" spcFirstLastPara="1" rIns="45725" wrap="square" tIns="22850">
            <a:noAutofit/>
          </a:bodyPr>
          <a:lstStyle/>
          <a:p>
            <a:pPr indent="0" lvl="0" marL="0" rtl="0" algn="l">
              <a:lnSpc>
                <a:spcPct val="100000"/>
              </a:lnSpc>
              <a:spcBef>
                <a:spcPts val="0"/>
              </a:spcBef>
              <a:spcAft>
                <a:spcPts val="0"/>
              </a:spcAft>
              <a:buNone/>
            </a:pPr>
            <a:r>
              <a:rPr lang="pt-BR" sz="1800">
                <a:solidFill>
                  <a:schemeClr val="dk1"/>
                </a:solidFill>
              </a:rPr>
              <a:t>Painel genético (3 tumores primários: CDI em MD, CDIS em ME, Carcinoma seroso de alto grau endométrio);</a:t>
            </a:r>
            <a:endParaRPr sz="18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00000"/>
              </a:lnSpc>
              <a:spcBef>
                <a:spcPts val="0"/>
              </a:spcBef>
              <a:spcAft>
                <a:spcPts val="0"/>
              </a:spcAft>
              <a:buNone/>
            </a:pPr>
            <a:r>
              <a:rPr lang="pt-BR" sz="1800">
                <a:solidFill>
                  <a:schemeClr val="dk1"/>
                </a:solidFill>
              </a:rPr>
              <a:t>Tto adjuvante - carcinoma seroso de alto grau de </a:t>
            </a:r>
            <a:r>
              <a:rPr lang="pt-BR" sz="1800">
                <a:solidFill>
                  <a:schemeClr val="dk1"/>
                </a:solidFill>
              </a:rPr>
              <a:t>endométrio:</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pt-BR" sz="1800">
                <a:solidFill>
                  <a:schemeClr val="dk1"/>
                </a:solidFill>
              </a:rPr>
              <a:t>Carbo + Taxol 4-6 ciclos seguido de BQT/Teleterapia</a:t>
            </a:r>
            <a:endParaRPr sz="1800">
              <a:solidFill>
                <a:schemeClr val="dk1"/>
              </a:solidFill>
            </a:endParaRPr>
          </a:p>
          <a:p>
            <a:pPr indent="0" lvl="0" marL="0" rtl="0" algn="l">
              <a:lnSpc>
                <a:spcPct val="100000"/>
              </a:lnSpc>
              <a:spcBef>
                <a:spcPts val="0"/>
              </a:spcBef>
              <a:spcAft>
                <a:spcPts val="0"/>
              </a:spcAft>
              <a:buNone/>
            </a:pPr>
            <a:r>
              <a:t/>
            </a:r>
            <a:endParaRPr sz="1800">
              <a:solidFill>
                <a:schemeClr val="dk1"/>
              </a:solidFill>
            </a:endParaRPr>
          </a:p>
          <a:p>
            <a:pPr indent="0" lvl="0" marL="0" rtl="0" algn="l">
              <a:lnSpc>
                <a:spcPct val="100000"/>
              </a:lnSpc>
              <a:spcBef>
                <a:spcPts val="0"/>
              </a:spcBef>
              <a:spcAft>
                <a:spcPts val="0"/>
              </a:spcAft>
              <a:buNone/>
            </a:pPr>
            <a:r>
              <a:rPr lang="pt-BR" sz="1800">
                <a:solidFill>
                  <a:schemeClr val="dk1"/>
                </a:solidFill>
              </a:rPr>
              <a:t>Adjuvância - mama: “CDI” - 7mm TN-like - adjuvância do </a:t>
            </a:r>
            <a:r>
              <a:rPr lang="pt-BR" sz="1800">
                <a:solidFill>
                  <a:schemeClr val="dk1"/>
                </a:solidFill>
              </a:rPr>
              <a:t>endométrio</a:t>
            </a:r>
            <a:r>
              <a:rPr lang="pt-BR" sz="1800">
                <a:solidFill>
                  <a:schemeClr val="dk1"/>
                </a:solidFill>
              </a:rPr>
              <a:t> suficiente - mama.    </a:t>
            </a:r>
            <a:endParaRPr sz="18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00000"/>
              </a:lnSpc>
              <a:spcBef>
                <a:spcPts val="0"/>
              </a:spcBef>
              <a:spcAft>
                <a:spcPts val="0"/>
              </a:spcAft>
              <a:buNone/>
            </a:pPr>
            <a:r>
              <a:rPr lang="pt-BR" sz="1800">
                <a:solidFill>
                  <a:schemeClr val="dk1"/>
                </a:solidFill>
              </a:rPr>
              <a:t>Indicação de RT bilateral + HT como quimioprofilaxia do CDIS RH + da ME.</a:t>
            </a:r>
            <a:endParaRPr sz="18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00000"/>
              </a:lnSpc>
              <a:spcBef>
                <a:spcPts val="0"/>
              </a:spcBef>
              <a:spcAft>
                <a:spcPts val="0"/>
              </a:spcAft>
              <a:buNone/>
            </a:pPr>
            <a:r>
              <a:rPr lang="pt-BR" sz="1800">
                <a:solidFill>
                  <a:schemeClr val="dk1"/>
                </a:solidFill>
              </a:rPr>
              <a:t>Re</a:t>
            </a:r>
            <a:r>
              <a:rPr lang="pt-BR" sz="1800">
                <a:solidFill>
                  <a:schemeClr val="dk1"/>
                </a:solidFill>
              </a:rPr>
              <a:t>latório</a:t>
            </a:r>
            <a:r>
              <a:rPr lang="pt-BR" sz="1800">
                <a:solidFill>
                  <a:schemeClr val="dk1"/>
                </a:solidFill>
              </a:rPr>
              <a:t> </a:t>
            </a:r>
            <a:r>
              <a:rPr lang="pt-BR" sz="1800">
                <a:solidFill>
                  <a:schemeClr val="dk1"/>
                </a:solidFill>
              </a:rPr>
              <a:t>médico</a:t>
            </a:r>
            <a:r>
              <a:rPr lang="pt-BR" sz="1800">
                <a:solidFill>
                  <a:schemeClr val="dk1"/>
                </a:solidFill>
              </a:rPr>
              <a:t> detalhado para oncologista no RJ, onde seguiria o tratamento.</a:t>
            </a:r>
            <a:endParaRPr sz="1800"/>
          </a:p>
        </p:txBody>
      </p:sp>
      <p:sp>
        <p:nvSpPr>
          <p:cNvPr id="283" name="Google Shape;283;p45"/>
          <p:cNvSpPr txBox="1"/>
          <p:nvPr>
            <p:ph type="ctrTitle"/>
          </p:nvPr>
        </p:nvSpPr>
        <p:spPr>
          <a:xfrm>
            <a:off x="287588" y="207493"/>
            <a:ext cx="81438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lang="pt-BR"/>
              <a:t>Mulher, 75 anos</a:t>
            </a:r>
            <a:endParaRPr/>
          </a:p>
        </p:txBody>
      </p:sp>
      <p:sp>
        <p:nvSpPr>
          <p:cNvPr id="284" name="Google Shape;284;p45"/>
          <p:cNvSpPr txBox="1"/>
          <p:nvPr/>
        </p:nvSpPr>
        <p:spPr>
          <a:xfrm>
            <a:off x="0" y="450065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9"/>
          <p:cNvPicPr preferRelativeResize="0"/>
          <p:nvPr/>
        </p:nvPicPr>
        <p:blipFill rotWithShape="1">
          <a:blip r:embed="rId3">
            <a:alphaModFix/>
          </a:blip>
          <a:srcRect b="0" l="0" r="0" t="0"/>
          <a:stretch/>
        </p:blipFill>
        <p:spPr>
          <a:xfrm flipH="1" rot="10800000">
            <a:off x="287593" y="815594"/>
            <a:ext cx="1617362" cy="149606"/>
          </a:xfrm>
          <a:prstGeom prst="rect">
            <a:avLst/>
          </a:prstGeom>
          <a:noFill/>
          <a:ln>
            <a:noFill/>
          </a:ln>
        </p:spPr>
      </p:pic>
      <p:sp>
        <p:nvSpPr>
          <p:cNvPr id="98" name="Google Shape;98;p19"/>
          <p:cNvSpPr txBox="1"/>
          <p:nvPr>
            <p:ph type="ctrTitle"/>
          </p:nvPr>
        </p:nvSpPr>
        <p:spPr>
          <a:xfrm>
            <a:off x="287588" y="207493"/>
            <a:ext cx="81438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lang="pt-BR"/>
              <a:t>Mulher, 75 anos</a:t>
            </a:r>
            <a:endParaRPr/>
          </a:p>
        </p:txBody>
      </p:sp>
      <p:sp>
        <p:nvSpPr>
          <p:cNvPr id="99" name="Google Shape;99;p19"/>
          <p:cNvSpPr txBox="1"/>
          <p:nvPr>
            <p:ph idx="1" type="body"/>
          </p:nvPr>
        </p:nvSpPr>
        <p:spPr>
          <a:xfrm>
            <a:off x="384875" y="1230347"/>
            <a:ext cx="8143800" cy="3216600"/>
          </a:xfrm>
          <a:prstGeom prst="rect">
            <a:avLst/>
          </a:prstGeom>
        </p:spPr>
        <p:txBody>
          <a:bodyPr anchorCtr="0" anchor="t" bIns="22850" lIns="45725" spcFirstLastPara="1" rIns="45725" wrap="square" tIns="22850">
            <a:noAutofit/>
          </a:bodyPr>
          <a:lstStyle/>
          <a:p>
            <a:pPr indent="0" lvl="0" marL="0" rtl="0" algn="l">
              <a:lnSpc>
                <a:spcPct val="107916"/>
              </a:lnSpc>
              <a:spcBef>
                <a:spcPts val="0"/>
              </a:spcBef>
              <a:spcAft>
                <a:spcPts val="0"/>
              </a:spcAft>
              <a:buNone/>
            </a:pPr>
            <a:r>
              <a:rPr lang="pt-BR" sz="2100"/>
              <a:t>HDA: Sangramento transvaginal. </a:t>
            </a:r>
            <a:endParaRPr sz="2100"/>
          </a:p>
          <a:p>
            <a:pPr indent="457200" lvl="0" marL="0" rtl="0" algn="l">
              <a:lnSpc>
                <a:spcPct val="107916"/>
              </a:lnSpc>
              <a:spcBef>
                <a:spcPts val="800"/>
              </a:spcBef>
              <a:spcAft>
                <a:spcPts val="0"/>
              </a:spcAft>
              <a:buNone/>
            </a:pPr>
            <a:r>
              <a:rPr lang="pt-BR" sz="2100"/>
              <a:t>RNM abdome - volumosa lesão expansiva em corpo uterino. </a:t>
            </a:r>
            <a:endParaRPr sz="2100"/>
          </a:p>
          <a:p>
            <a:pPr indent="457200" lvl="0" marL="0" rtl="0" algn="l">
              <a:lnSpc>
                <a:spcPct val="107916"/>
              </a:lnSpc>
              <a:spcBef>
                <a:spcPts val="800"/>
              </a:spcBef>
              <a:spcAft>
                <a:spcPts val="0"/>
              </a:spcAft>
              <a:buNone/>
            </a:pPr>
            <a:r>
              <a:rPr lang="pt-BR" sz="2100"/>
              <a:t>Carcinoma seroso de endométrio:</a:t>
            </a:r>
            <a:endParaRPr sz="2100"/>
          </a:p>
          <a:p>
            <a:pPr indent="-361950" lvl="0" marL="457200" rtl="0" algn="l">
              <a:lnSpc>
                <a:spcPct val="107916"/>
              </a:lnSpc>
              <a:spcBef>
                <a:spcPts val="800"/>
              </a:spcBef>
              <a:spcAft>
                <a:spcPts val="0"/>
              </a:spcAft>
              <a:buSzPts val="2100"/>
              <a:buChar char="-"/>
            </a:pPr>
            <a:r>
              <a:rPr lang="pt-BR" sz="2100"/>
              <a:t>RH- / p53ab / pMMR / p16+;</a:t>
            </a:r>
            <a:endParaRPr sz="2100"/>
          </a:p>
          <a:p>
            <a:pPr indent="-361950" lvl="0" marL="457200" rtl="0" algn="l">
              <a:lnSpc>
                <a:spcPct val="107916"/>
              </a:lnSpc>
              <a:spcBef>
                <a:spcPts val="0"/>
              </a:spcBef>
              <a:spcAft>
                <a:spcPts val="0"/>
              </a:spcAft>
              <a:buSzPts val="2100"/>
              <a:buChar char="-"/>
            </a:pPr>
            <a:r>
              <a:rPr lang="pt-BR" sz="2100"/>
              <a:t>pT1a (FIGO IA) / HER2 2+. </a:t>
            </a:r>
            <a:endParaRPr sz="2100"/>
          </a:p>
          <a:p>
            <a:pPr indent="0" lvl="0" marL="0" rtl="0" algn="l">
              <a:spcBef>
                <a:spcPts val="1200"/>
              </a:spcBef>
              <a:spcAft>
                <a:spcPts val="0"/>
              </a:spcAft>
              <a:buNone/>
            </a:pPr>
            <a:r>
              <a:rPr lang="pt-BR" sz="2100"/>
              <a:t>Comorbidades: obesidade, diabetes mellitus tipo II;</a:t>
            </a:r>
            <a:endParaRPr sz="2100"/>
          </a:p>
          <a:p>
            <a:pPr indent="0" lvl="0" marL="0" rtl="0" algn="l">
              <a:spcBef>
                <a:spcPts val="1200"/>
              </a:spcBef>
              <a:spcAft>
                <a:spcPts val="1200"/>
              </a:spcAft>
              <a:buNone/>
            </a:pPr>
            <a:r>
              <a:rPr lang="pt-BR" sz="2100"/>
              <a:t>Antecedentes: tabagista - cessou em dez/2020;</a:t>
            </a:r>
            <a:endParaRPr sz="2100"/>
          </a:p>
        </p:txBody>
      </p:sp>
      <p:sp>
        <p:nvSpPr>
          <p:cNvPr id="100" name="Google Shape;100;p19"/>
          <p:cNvSpPr txBox="1"/>
          <p:nvPr/>
        </p:nvSpPr>
        <p:spPr>
          <a:xfrm>
            <a:off x="-39025" y="449305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rPr>
              <a:t>Slide do autor</a:t>
            </a:r>
            <a:endParaRPr i="1" sz="12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lnSpc>
                <a:spcPct val="110000"/>
              </a:lnSpc>
              <a:spcBef>
                <a:spcPts val="800"/>
              </a:spcBef>
              <a:spcAft>
                <a:spcPts val="400"/>
              </a:spcAft>
              <a:buNone/>
            </a:pPr>
            <a:r>
              <a:rPr lang="pt-BR" sz="2200">
                <a:highlight>
                  <a:srgbClr val="FFFFFF"/>
                </a:highlight>
              </a:rPr>
              <a:t>Rare and salivary gland-type tumours</a:t>
            </a:r>
            <a:r>
              <a:rPr lang="pt-BR" sz="2200">
                <a:highlight>
                  <a:schemeClr val="lt1"/>
                </a:highlight>
              </a:rPr>
              <a:t>:</a:t>
            </a:r>
            <a:r>
              <a:rPr b="1" lang="pt-BR" sz="2200">
                <a:highlight>
                  <a:schemeClr val="lt1"/>
                </a:highlight>
              </a:rPr>
              <a:t> </a:t>
            </a:r>
            <a:r>
              <a:rPr b="1" lang="pt-BR" sz="2200">
                <a:highlight>
                  <a:srgbClr val="FFFFFF"/>
                </a:highlight>
              </a:rPr>
              <a:t>Secretory</a:t>
            </a:r>
            <a:r>
              <a:rPr b="1" lang="pt-BR" sz="2200">
                <a:highlight>
                  <a:srgbClr val="FFFFFF"/>
                </a:highlight>
              </a:rPr>
              <a:t> carcinoma</a:t>
            </a:r>
            <a:endParaRPr/>
          </a:p>
        </p:txBody>
      </p:sp>
      <p:sp>
        <p:nvSpPr>
          <p:cNvPr id="290" name="Google Shape;290;p46"/>
          <p:cNvSpPr txBox="1"/>
          <p:nvPr>
            <p:ph idx="1" type="body"/>
          </p:nvPr>
        </p:nvSpPr>
        <p:spPr>
          <a:xfrm>
            <a:off x="201700" y="1017375"/>
            <a:ext cx="8520600" cy="34164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pt-BR" sz="1500">
                <a:solidFill>
                  <a:srgbClr val="666666"/>
                </a:solidFill>
                <a:highlight>
                  <a:srgbClr val="FFFFFF"/>
                </a:highlight>
              </a:rPr>
              <a:t>Intracytoplasmic secretory vacuoles and extracellular eosinophilic, bubbly secretions;</a:t>
            </a:r>
            <a:endParaRPr sz="1500">
              <a:solidFill>
                <a:srgbClr val="666666"/>
              </a:solidFill>
              <a:highlight>
                <a:srgbClr val="FFFFFF"/>
              </a:highlight>
            </a:endParaRPr>
          </a:p>
          <a:p>
            <a:pPr indent="0" lvl="0" marL="0" rtl="0" algn="just">
              <a:lnSpc>
                <a:spcPct val="150000"/>
              </a:lnSpc>
              <a:spcBef>
                <a:spcPts val="800"/>
              </a:spcBef>
              <a:spcAft>
                <a:spcPts val="0"/>
              </a:spcAft>
              <a:buNone/>
            </a:pPr>
            <a:r>
              <a:rPr lang="pt-BR" sz="1500">
                <a:solidFill>
                  <a:srgbClr val="666666"/>
                </a:solidFill>
                <a:highlight>
                  <a:srgbClr val="FFFFFF"/>
                </a:highlight>
              </a:rPr>
              <a:t>Variable architecture / </a:t>
            </a:r>
            <a:r>
              <a:rPr i="1" lang="pt-BR" sz="1500">
                <a:solidFill>
                  <a:srgbClr val="666666"/>
                </a:solidFill>
                <a:highlight>
                  <a:srgbClr val="FFFFFF"/>
                </a:highlight>
              </a:rPr>
              <a:t>ETV6</a:t>
            </a:r>
            <a:r>
              <a:rPr lang="pt-BR" sz="1500">
                <a:solidFill>
                  <a:srgbClr val="666666"/>
                </a:solidFill>
                <a:highlight>
                  <a:srgbClr val="FFFFFF"/>
                </a:highlight>
              </a:rPr>
              <a:t>-</a:t>
            </a:r>
            <a:r>
              <a:rPr i="1" lang="pt-BR" sz="1500">
                <a:solidFill>
                  <a:srgbClr val="666666"/>
                </a:solidFill>
                <a:highlight>
                  <a:srgbClr val="FFFFFF"/>
                </a:highlight>
              </a:rPr>
              <a:t>NTRK3</a:t>
            </a:r>
            <a:r>
              <a:rPr lang="pt-BR" sz="1500">
                <a:solidFill>
                  <a:srgbClr val="666666"/>
                </a:solidFill>
                <a:highlight>
                  <a:srgbClr val="FFFFFF"/>
                </a:highlight>
              </a:rPr>
              <a:t> fusion</a:t>
            </a:r>
            <a:endParaRPr sz="1500">
              <a:solidFill>
                <a:srgbClr val="666666"/>
              </a:solidFill>
              <a:highlight>
                <a:srgbClr val="FFFFFF"/>
              </a:highlight>
            </a:endParaRPr>
          </a:p>
          <a:p>
            <a:pPr indent="0" lvl="0" marL="0" rtl="0" algn="just">
              <a:lnSpc>
                <a:spcPct val="150000"/>
              </a:lnSpc>
              <a:spcBef>
                <a:spcPts val="800"/>
              </a:spcBef>
              <a:spcAft>
                <a:spcPts val="0"/>
              </a:spcAft>
              <a:buNone/>
            </a:pPr>
            <a:r>
              <a:rPr lang="pt-BR" sz="1500">
                <a:solidFill>
                  <a:srgbClr val="666666"/>
                </a:solidFill>
                <a:highlight>
                  <a:srgbClr val="FFFFFF"/>
                </a:highlight>
              </a:rPr>
              <a:t>Frequent in near the nipple or in the upper-outer quadrant</a:t>
            </a:r>
            <a:endParaRPr sz="1500">
              <a:solidFill>
                <a:srgbClr val="666666"/>
              </a:solidFill>
              <a:highlight>
                <a:srgbClr val="FFFFFF"/>
              </a:highlight>
            </a:endParaRPr>
          </a:p>
          <a:p>
            <a:pPr indent="0" lvl="0" marL="0" rtl="0" algn="just">
              <a:lnSpc>
                <a:spcPct val="150000"/>
              </a:lnSpc>
              <a:spcBef>
                <a:spcPts val="800"/>
              </a:spcBef>
              <a:spcAft>
                <a:spcPts val="0"/>
              </a:spcAft>
              <a:buNone/>
            </a:pPr>
            <a:r>
              <a:rPr lang="pt-BR" sz="1500">
                <a:solidFill>
                  <a:srgbClr val="666666"/>
                </a:solidFill>
                <a:highlight>
                  <a:srgbClr val="FFFFFF"/>
                </a:highlight>
              </a:rPr>
              <a:t>&lt; 0.05% IBC / can happen in men and children</a:t>
            </a:r>
            <a:endParaRPr sz="1500">
              <a:solidFill>
                <a:srgbClr val="666666"/>
              </a:solidFill>
              <a:highlight>
                <a:srgbClr val="FFFFFF"/>
              </a:highlight>
            </a:endParaRPr>
          </a:p>
          <a:p>
            <a:pPr indent="0" lvl="0" marL="0" rtl="0" algn="just">
              <a:lnSpc>
                <a:spcPct val="150000"/>
              </a:lnSpc>
              <a:spcBef>
                <a:spcPts val="800"/>
              </a:spcBef>
              <a:spcAft>
                <a:spcPts val="0"/>
              </a:spcAft>
              <a:buNone/>
            </a:pPr>
            <a:r>
              <a:rPr lang="pt-BR" sz="1500">
                <a:solidFill>
                  <a:srgbClr val="666666"/>
                </a:solidFill>
                <a:highlight>
                  <a:srgbClr val="FFFFFF"/>
                </a:highlight>
              </a:rPr>
              <a:t>Triple-negative or weakly ER/PR-positive immunoprofile</a:t>
            </a:r>
            <a:endParaRPr sz="1500">
              <a:solidFill>
                <a:srgbClr val="666666"/>
              </a:solidFill>
              <a:highlight>
                <a:srgbClr val="FFFFFF"/>
              </a:highlight>
            </a:endParaRPr>
          </a:p>
          <a:p>
            <a:pPr indent="0" lvl="0" marL="0" rtl="0" algn="just">
              <a:lnSpc>
                <a:spcPct val="150000"/>
              </a:lnSpc>
              <a:spcBef>
                <a:spcPts val="800"/>
              </a:spcBef>
              <a:spcAft>
                <a:spcPts val="800"/>
              </a:spcAft>
              <a:buNone/>
            </a:pPr>
            <a:r>
              <a:rPr lang="pt-BR" sz="1500">
                <a:solidFill>
                  <a:srgbClr val="666666"/>
                </a:solidFill>
                <a:highlight>
                  <a:srgbClr val="FFFFFF"/>
                </a:highlight>
              </a:rPr>
              <a:t>Indolent clinical course, especially in children and young adults</a:t>
            </a:r>
            <a:endParaRPr sz="1500">
              <a:solidFill>
                <a:srgbClr val="666666"/>
              </a:solidFill>
              <a:highlight>
                <a:srgbClr val="FFFFFF"/>
              </a:highlight>
            </a:endParaRPr>
          </a:p>
        </p:txBody>
      </p:sp>
      <p:pic>
        <p:nvPicPr>
          <p:cNvPr id="291" name="Google Shape;291;p46"/>
          <p:cNvPicPr preferRelativeResize="0"/>
          <p:nvPr/>
        </p:nvPicPr>
        <p:blipFill>
          <a:blip r:embed="rId3">
            <a:alphaModFix/>
          </a:blip>
          <a:stretch>
            <a:fillRect/>
          </a:stretch>
        </p:blipFill>
        <p:spPr>
          <a:xfrm>
            <a:off x="5644875" y="1443625"/>
            <a:ext cx="2887224" cy="1856450"/>
          </a:xfrm>
          <a:prstGeom prst="rect">
            <a:avLst/>
          </a:prstGeom>
          <a:noFill/>
          <a:ln>
            <a:noFill/>
          </a:ln>
        </p:spPr>
      </p:pic>
      <p:pic>
        <p:nvPicPr>
          <p:cNvPr id="292" name="Google Shape;292;p46"/>
          <p:cNvPicPr preferRelativeResize="0"/>
          <p:nvPr/>
        </p:nvPicPr>
        <p:blipFill>
          <a:blip r:embed="rId4">
            <a:alphaModFix/>
          </a:blip>
          <a:stretch>
            <a:fillRect/>
          </a:stretch>
        </p:blipFill>
        <p:spPr>
          <a:xfrm>
            <a:off x="311700" y="3670375"/>
            <a:ext cx="1899425" cy="1395325"/>
          </a:xfrm>
          <a:prstGeom prst="rect">
            <a:avLst/>
          </a:prstGeom>
          <a:noFill/>
          <a:ln>
            <a:noFill/>
          </a:ln>
        </p:spPr>
      </p:pic>
      <p:pic>
        <p:nvPicPr>
          <p:cNvPr id="293" name="Google Shape;293;p46"/>
          <p:cNvPicPr preferRelativeResize="0"/>
          <p:nvPr/>
        </p:nvPicPr>
        <p:blipFill>
          <a:blip r:embed="rId5">
            <a:alphaModFix/>
          </a:blip>
          <a:stretch>
            <a:fillRect/>
          </a:stretch>
        </p:blipFill>
        <p:spPr>
          <a:xfrm>
            <a:off x="2309100" y="3696313"/>
            <a:ext cx="3511724" cy="1343450"/>
          </a:xfrm>
          <a:prstGeom prst="rect">
            <a:avLst/>
          </a:prstGeom>
          <a:noFill/>
          <a:ln>
            <a:noFill/>
          </a:ln>
        </p:spPr>
      </p:pic>
      <p:sp>
        <p:nvSpPr>
          <p:cNvPr id="294" name="Google Shape;294;p46"/>
          <p:cNvSpPr txBox="1"/>
          <p:nvPr/>
        </p:nvSpPr>
        <p:spPr>
          <a:xfrm>
            <a:off x="5973300" y="4259375"/>
            <a:ext cx="3170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900">
                <a:solidFill>
                  <a:srgbClr val="666666"/>
                </a:solidFill>
                <a:highlight>
                  <a:srgbClr val="FFFFFF"/>
                </a:highlight>
              </a:rPr>
              <a:t>WHO Classification of Tumours Editorial Board. Breast tumours [Internet]. Lyon (France): International Agency for Research on Cancer; 2019 [cited 2024 May 12th].  (WHO classification of tumours series, 5th ed.; vol. 2). Available from: https://tumourclassification.iarc.who.int/chapters/32.</a:t>
            </a:r>
            <a:endParaRPr sz="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aphicFrame>
        <p:nvGraphicFramePr>
          <p:cNvPr id="299" name="Google Shape;299;p47"/>
          <p:cNvGraphicFramePr/>
          <p:nvPr/>
        </p:nvGraphicFramePr>
        <p:xfrm>
          <a:off x="150639" y="1825670"/>
          <a:ext cx="3000000" cy="3000000"/>
        </p:xfrm>
        <a:graphic>
          <a:graphicData uri="http://schemas.openxmlformats.org/drawingml/2006/table">
            <a:tbl>
              <a:tblPr>
                <a:noFill/>
                <a:tableStyleId>{BD94438E-8B91-4898-B96D-28A79D26D891}</a:tableStyleId>
              </a:tblPr>
              <a:tblGrid>
                <a:gridCol w="928950"/>
                <a:gridCol w="1429150"/>
                <a:gridCol w="768175"/>
                <a:gridCol w="786050"/>
                <a:gridCol w="1715000"/>
                <a:gridCol w="1715000"/>
                <a:gridCol w="750300"/>
                <a:gridCol w="768175"/>
              </a:tblGrid>
              <a:tr h="100000">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Target ID</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Target Number</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Gene A</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Gene B</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Transcript ID A</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Transcript ID B</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Exon A</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Exon B</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r>
              <a:tr h="209550">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T00225</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4D4D4"/>
                    </a:solidFill>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1</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ETV6</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NTRK3</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ENST00000396373</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ENST00000394480</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5</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15</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T00223</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4D4D4"/>
                    </a:solidFill>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1</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ETV6</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NTRK3</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ENST00000396373</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ENST00000394480</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4</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15</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00" name="Google Shape;300;p47"/>
          <p:cNvGraphicFramePr/>
          <p:nvPr/>
        </p:nvGraphicFramePr>
        <p:xfrm>
          <a:off x="150650" y="3136425"/>
          <a:ext cx="3000000" cy="3000000"/>
        </p:xfrm>
        <a:graphic>
          <a:graphicData uri="http://schemas.openxmlformats.org/drawingml/2006/table">
            <a:tbl>
              <a:tblPr>
                <a:noFill/>
                <a:tableStyleId>{BD94438E-8B91-4898-B96D-28A79D26D891}</a:tableStyleId>
              </a:tblPr>
              <a:tblGrid>
                <a:gridCol w="1614625"/>
                <a:gridCol w="1614625"/>
                <a:gridCol w="1870625"/>
                <a:gridCol w="1870625"/>
                <a:gridCol w="669475"/>
                <a:gridCol w="1220825"/>
              </a:tblGrid>
              <a:tr h="100000">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Breakpoint A</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Breakpoint B</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Supporting Reads</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Score</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Filter</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c>
                  <a:txBody>
                    <a:bodyPr/>
                    <a:lstStyle/>
                    <a:p>
                      <a:pPr indent="0" lvl="0" marL="0" rtl="0" algn="l">
                        <a:lnSpc>
                          <a:spcPct val="115000"/>
                        </a:lnSpc>
                        <a:spcBef>
                          <a:spcPts val="0"/>
                        </a:spcBef>
                        <a:spcAft>
                          <a:spcPts val="0"/>
                        </a:spcAft>
                        <a:buNone/>
                      </a:pPr>
                      <a:r>
                        <a:rPr b="1" lang="pt-BR" sz="1450">
                          <a:latin typeface="Helvetica Neue"/>
                          <a:ea typeface="Helvetica Neue"/>
                          <a:cs typeface="Helvetica Neue"/>
                          <a:sym typeface="Helvetica Neue"/>
                        </a:rPr>
                        <a:t>Fusion Call</a:t>
                      </a:r>
                      <a:endParaRPr b="1"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0B3B2"/>
                    </a:solidFill>
                  </a:tcPr>
                </a:tc>
              </a:tr>
              <a:tr h="209550">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chr12:12022903</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chr15:88483984</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36092</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863.125827174621</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PASS</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Present</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chr12:12006495</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chr15:88483984</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340</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8.00371073156531</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PASS</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450">
                          <a:latin typeface="Helvetica Neue"/>
                          <a:ea typeface="Helvetica Neue"/>
                          <a:cs typeface="Helvetica Neue"/>
                          <a:sym typeface="Helvetica Neue"/>
                        </a:rPr>
                        <a:t>Present</a:t>
                      </a:r>
                      <a:endParaRPr sz="1450">
                        <a:latin typeface="Helvetica Neue"/>
                        <a:ea typeface="Helvetica Neue"/>
                        <a:cs typeface="Helvetica Neue"/>
                        <a:sym typeface="Helvetica Neue"/>
                      </a:endParaRPr>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01" name="Google Shape;301;p47"/>
          <p:cNvSpPr txBox="1"/>
          <p:nvPr>
            <p:ph type="ctrTitle"/>
          </p:nvPr>
        </p:nvSpPr>
        <p:spPr>
          <a:xfrm>
            <a:off x="209788" y="942294"/>
            <a:ext cx="81438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lang="pt-BR"/>
              <a:t>Fusão </a:t>
            </a:r>
            <a:r>
              <a:rPr i="1" lang="pt-BR"/>
              <a:t>ETV6::NTRK3</a:t>
            </a:r>
            <a:endParaRPr i="1"/>
          </a:p>
        </p:txBody>
      </p:sp>
      <p:sp>
        <p:nvSpPr>
          <p:cNvPr id="302" name="Google Shape;302;p47"/>
          <p:cNvSpPr txBox="1"/>
          <p:nvPr/>
        </p:nvSpPr>
        <p:spPr>
          <a:xfrm>
            <a:off x="0" y="4447175"/>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graphicFrame>
        <p:nvGraphicFramePr>
          <p:cNvPr id="307" name="Google Shape;307;p48"/>
          <p:cNvGraphicFramePr/>
          <p:nvPr/>
        </p:nvGraphicFramePr>
        <p:xfrm>
          <a:off x="152400" y="304800"/>
          <a:ext cx="3000000" cy="3000000"/>
        </p:xfrm>
        <a:graphic>
          <a:graphicData uri="http://schemas.openxmlformats.org/drawingml/2006/table">
            <a:tbl>
              <a:tblPr>
                <a:noFill/>
                <a:tableStyleId>{BD94438E-8B91-4898-B96D-28A79D26D891}</a:tableStyleId>
              </a:tblPr>
              <a:tblGrid>
                <a:gridCol w="1255675"/>
                <a:gridCol w="1255675"/>
                <a:gridCol w="1255675"/>
                <a:gridCol w="1255675"/>
                <a:gridCol w="1255675"/>
                <a:gridCol w="1255675"/>
                <a:gridCol w="1255675"/>
              </a:tblGrid>
              <a:tr h="200025">
                <a:tc>
                  <a:txBody>
                    <a:bodyPr/>
                    <a:lstStyle/>
                    <a:p>
                      <a:pPr indent="0" lvl="0" marL="0" rtl="0" algn="l">
                        <a:lnSpc>
                          <a:spcPct val="115000"/>
                        </a:lnSpc>
                        <a:spcBef>
                          <a:spcPts val="0"/>
                        </a:spcBef>
                        <a:spcAft>
                          <a:spcPts val="0"/>
                        </a:spcAft>
                        <a:buNone/>
                      </a:pPr>
                      <a:r>
                        <a:rPr b="1" lang="pt-BR" sz="1000"/>
                        <a:t>Gene Name</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Amplicon ID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Target ID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Transcript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Exons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Off Target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Target Type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AGBL4;NTRK2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AGBL4.ENST00000371839.5,6;NTRK2.ENST00000376214.16-T00002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ENST00000371839;ENST00000376214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5,6;16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TPM3;NTRK1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TPM3.ENST00000368533.7;NTRK1.ENST00000392302.10,11-T00005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T00005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ENST00000368533;ENST00000392302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7;10,11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LMNA;NTRK1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LMNA.ENST00000368300.2;NTRK1.ENST00000392302.11-T00009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T00009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ENST00000368300;ENST00000392302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2;11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BCAN;NTRK1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BCAN.ENST00000329117.13;NTRK1.ENST00000392302.11-T00010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ENST00000329117;ENST00000392302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13;11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95300">
                <a:tc>
                  <a:txBody>
                    <a:bodyPr/>
                    <a:lstStyle/>
                    <a:p>
                      <a:pPr indent="0" lvl="0" marL="0" rtl="0" algn="l">
                        <a:lnSpc>
                          <a:spcPct val="115000"/>
                        </a:lnSpc>
                        <a:spcBef>
                          <a:spcPts val="0"/>
                        </a:spcBef>
                        <a:spcAft>
                          <a:spcPts val="0"/>
                        </a:spcAft>
                        <a:buNone/>
                      </a:pPr>
                      <a:r>
                        <a:rPr lang="pt-BR" sz="1000"/>
                        <a:t>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NTRK1.ENST00000392302.2,3,4-T00011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pt-BR" sz="1000"/>
                        <a:t>2,3,2004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Balance5p3p</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95300">
                <a:tc>
                  <a:txBody>
                    <a:bodyPr/>
                    <a:lstStyle/>
                    <a:p>
                      <a:pPr indent="0" lvl="0" marL="0" rtl="0" algn="l">
                        <a:lnSpc>
                          <a:spcPct val="115000"/>
                        </a:lnSpc>
                        <a:spcBef>
                          <a:spcPts val="0"/>
                        </a:spcBef>
                        <a:spcAft>
                          <a:spcPts val="0"/>
                        </a:spcAft>
                        <a:buNone/>
                      </a:pPr>
                      <a:r>
                        <a:rPr lang="pt-BR" sz="1000"/>
                        <a:t>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NTRK1.ENST00000392302.16,17-T00012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pt-BR" sz="1000"/>
                        <a:t>16,17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Balance5p3p</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08" name="Google Shape;308;p48"/>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1"/>
                </a:highlight>
              </a:rPr>
              <a:t>Slide do autor</a:t>
            </a:r>
            <a:endParaRPr i="1" sz="1200">
              <a:solidFill>
                <a:schemeClr val="dk2"/>
              </a:solidFill>
              <a:highlight>
                <a:schemeClr val="lt1"/>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graphicFrame>
        <p:nvGraphicFramePr>
          <p:cNvPr id="313" name="Google Shape;313;p49"/>
          <p:cNvGraphicFramePr/>
          <p:nvPr/>
        </p:nvGraphicFramePr>
        <p:xfrm>
          <a:off x="256125" y="178351"/>
          <a:ext cx="3000000" cy="3000000"/>
        </p:xfrm>
        <a:graphic>
          <a:graphicData uri="http://schemas.openxmlformats.org/drawingml/2006/table">
            <a:tbl>
              <a:tblPr>
                <a:noFill/>
                <a:tableStyleId>{BD94438E-8B91-4898-B96D-28A79D26D891}</a:tableStyleId>
              </a:tblPr>
              <a:tblGrid>
                <a:gridCol w="1255675"/>
                <a:gridCol w="1255675"/>
                <a:gridCol w="1255675"/>
                <a:gridCol w="1255675"/>
                <a:gridCol w="1255675"/>
                <a:gridCol w="1255675"/>
                <a:gridCol w="1255675"/>
              </a:tblGrid>
              <a:tr h="790575">
                <a:tc>
                  <a:txBody>
                    <a:bodyPr/>
                    <a:lstStyle/>
                    <a:p>
                      <a:pPr indent="0" lvl="0" marL="0" rtl="0" algn="l">
                        <a:lnSpc>
                          <a:spcPct val="115000"/>
                        </a:lnSpc>
                        <a:spcBef>
                          <a:spcPts val="0"/>
                        </a:spcBef>
                        <a:spcAft>
                          <a:spcPts val="0"/>
                        </a:spcAft>
                        <a:buNone/>
                      </a:pPr>
                      <a:r>
                        <a:rPr lang="pt-BR" sz="1000"/>
                        <a:t>NTRK1;DYNC2H1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NTRK1.ENST00000392302.17;DYNC2H1.ENST00000375735.85-T00014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ENST00000392302;ENST00000375735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17;85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TPR;NTRK1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TPR.ENST00000367478.21;NTRK1.ENST00000392302.9-T00015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ENST00000367478;ENST00000392302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21;9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TPR;NTRK1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TPR.ENST00000367478.21;NTRK1.ENST00000392302.10,11-T00016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ENST00000367478;ENST00000392302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21;10,11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TPR;NTRK1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TPR.ENST00000367478.6;NTRK1.ENST00000392302.12-T00018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ENST00000367478;ENST00000392302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6;12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TPR;NTRK1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TPR.ENST00000367478.6;NTRK1.ENST00000392302.12-T00019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T00019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ENST00000367478;ENST00000392302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6;12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NFASC;NTRK1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NFASC.ENST00000360049.20;NTRK1.ENST00000392302.10,11-T00021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T00021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ENST00000360049;ENST00000392302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20;10,11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14" name="Google Shape;314;p49"/>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1"/>
                </a:highlight>
              </a:rPr>
              <a:t>Slide do autor</a:t>
            </a:r>
            <a:endParaRPr i="1" sz="1200">
              <a:solidFill>
                <a:schemeClr val="dk2"/>
              </a:solidFill>
              <a:highlight>
                <a:schemeClr val="lt1"/>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aphicFrame>
        <p:nvGraphicFramePr>
          <p:cNvPr id="319" name="Google Shape;319;p50"/>
          <p:cNvGraphicFramePr/>
          <p:nvPr/>
        </p:nvGraphicFramePr>
        <p:xfrm>
          <a:off x="256125" y="178351"/>
          <a:ext cx="3000000" cy="3000000"/>
        </p:xfrm>
        <a:graphic>
          <a:graphicData uri="http://schemas.openxmlformats.org/drawingml/2006/table">
            <a:tbl>
              <a:tblPr>
                <a:noFill/>
                <a:tableStyleId>{BD94438E-8B91-4898-B96D-28A79D26D891}</a:tableStyleId>
              </a:tblPr>
              <a:tblGrid>
                <a:gridCol w="1255675"/>
                <a:gridCol w="1255675"/>
                <a:gridCol w="1255675"/>
                <a:gridCol w="1255675"/>
                <a:gridCol w="1255675"/>
                <a:gridCol w="1255675"/>
                <a:gridCol w="1255675"/>
              </a:tblGrid>
              <a:tr h="790575">
                <a:tc>
                  <a:txBody>
                    <a:bodyPr/>
                    <a:lstStyle/>
                    <a:p>
                      <a:pPr indent="0" lvl="0" marL="0" rtl="0" algn="l">
                        <a:lnSpc>
                          <a:spcPct val="115000"/>
                        </a:lnSpc>
                        <a:spcBef>
                          <a:spcPts val="0"/>
                        </a:spcBef>
                        <a:spcAft>
                          <a:spcPts val="0"/>
                        </a:spcAft>
                        <a:buNone/>
                      </a:pPr>
                      <a:r>
                        <a:rPr lang="pt-BR" sz="1000"/>
                        <a:t>IRF2BP2;NTRK1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IRF2BP2.ENST00000366609.1;NTRK1.ENST00000392302.10-T00026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T00026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ENST00000366609;ENST00000392302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TFG;NTRK1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TFG.ENST00000240851.6;NTRK1.ENST00000392302.10,11-T00076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T00076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ENST00000240851;ENST00000392302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6;10,11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AFAP1;NTRK2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AFAP1.ENST00000420658.14;NTRK2.ENST00000376214.12,13-T00106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T00106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ENST00000420658;ENST00000376214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14;12,13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SSBP2;NTRK1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SSBP2.ENST00000320672.11,12;NTRK1.ENST00000392302.12-T00116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ENST00000320672;ENST00000392302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11,12;12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CD74;NTRK1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CD74.ENST00000353334.7;NTRK1.ENST00000392302.10,11-T00118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T00118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ENST00000353334;ENST00000392302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7;10,11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SQSTM1;NTRK1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SQSTM1.ENST00000389805.5;NTRK1.ENST00000392302.10,11-T00124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T00124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ENST00000389805;ENST00000392302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5;10,11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20" name="Google Shape;320;p50"/>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1"/>
                </a:highlight>
              </a:rPr>
              <a:t>Slide do autor</a:t>
            </a:r>
            <a:endParaRPr i="1" sz="1200">
              <a:solidFill>
                <a:schemeClr val="dk2"/>
              </a:solidFill>
              <a:highlight>
                <a:schemeClr val="lt1"/>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aphicFrame>
        <p:nvGraphicFramePr>
          <p:cNvPr id="325" name="Google Shape;325;p51"/>
          <p:cNvGraphicFramePr/>
          <p:nvPr/>
        </p:nvGraphicFramePr>
        <p:xfrm>
          <a:off x="256125" y="178351"/>
          <a:ext cx="3000000" cy="3000000"/>
        </p:xfrm>
        <a:graphic>
          <a:graphicData uri="http://schemas.openxmlformats.org/drawingml/2006/table">
            <a:tbl>
              <a:tblPr>
                <a:noFill/>
                <a:tableStyleId>{BD94438E-8B91-4898-B96D-28A79D26D891}</a:tableStyleId>
              </a:tblPr>
              <a:tblGrid>
                <a:gridCol w="1255675"/>
                <a:gridCol w="1255675"/>
                <a:gridCol w="1255675"/>
                <a:gridCol w="1255675"/>
                <a:gridCol w="1255675"/>
                <a:gridCol w="1255675"/>
                <a:gridCol w="1255675"/>
              </a:tblGrid>
              <a:tr h="790575">
                <a:tc>
                  <a:txBody>
                    <a:bodyPr/>
                    <a:lstStyle/>
                    <a:p>
                      <a:pPr indent="0" lvl="0" marL="0" rtl="0" algn="l">
                        <a:lnSpc>
                          <a:spcPct val="115000"/>
                        </a:lnSpc>
                        <a:spcBef>
                          <a:spcPts val="0"/>
                        </a:spcBef>
                        <a:spcAft>
                          <a:spcPts val="0"/>
                        </a:spcAft>
                        <a:buNone/>
                      </a:pPr>
                      <a:r>
                        <a:rPr lang="pt-BR" sz="1000"/>
                        <a:t>SQSTM1;NTRK2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SQSTM1.ENST00000389805.5;NTRK2.ENST00000376214.17-T00125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ENST00000389805;ENST00000376214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5;17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TRIM24;NTRK2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TRIM24.ENST00000415680.12;NTRK2.ENST00000376214.15,16-T00156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T00156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ENST00000415680;ENST00000376214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12;15,16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CEL;NTRK1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CEL.ENST00000372080.7;NTRK1.ENST00000392302.7-T00176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T00176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ENST00000372080;ENST00000392302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7;7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NACC2;NTRK2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NACC2.ENST00000371753.3,4;NTRK2.ENST00000376214.13-T00177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T00177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ENST00000371753;ENST00000376214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3,4;13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VCL;NTRK2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VCL.ENST00000211998.16;NTRK2.ENST00000376214.12,13-T00205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T00205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ENST00000211998;ENST00000376214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16;12,13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ETV6;NTRK3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ETV6.ENST00000396373.4;NTRK3.ENST00000394480.15-T00223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T00223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ENST00000396373;ENST00000394480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4;15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26" name="Google Shape;326;p51"/>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1"/>
                </a:highlight>
              </a:rPr>
              <a:t>Slide do autor</a:t>
            </a:r>
            <a:endParaRPr i="1" sz="1200">
              <a:solidFill>
                <a:schemeClr val="dk2"/>
              </a:solidFill>
              <a:highlight>
                <a:schemeClr val="lt1"/>
              </a:high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graphicFrame>
        <p:nvGraphicFramePr>
          <p:cNvPr id="331" name="Google Shape;331;p52"/>
          <p:cNvGraphicFramePr/>
          <p:nvPr/>
        </p:nvGraphicFramePr>
        <p:xfrm>
          <a:off x="256125" y="178351"/>
          <a:ext cx="3000000" cy="3000000"/>
        </p:xfrm>
        <a:graphic>
          <a:graphicData uri="http://schemas.openxmlformats.org/drawingml/2006/table">
            <a:tbl>
              <a:tblPr>
                <a:noFill/>
                <a:tableStyleId>{BD94438E-8B91-4898-B96D-28A79D26D891}</a:tableStyleId>
              </a:tblPr>
              <a:tblGrid>
                <a:gridCol w="1255675"/>
                <a:gridCol w="1255675"/>
                <a:gridCol w="1255675"/>
                <a:gridCol w="1255675"/>
                <a:gridCol w="1255675"/>
                <a:gridCol w="1255675"/>
                <a:gridCol w="1255675"/>
              </a:tblGrid>
              <a:tr h="790575">
                <a:tc>
                  <a:txBody>
                    <a:bodyPr/>
                    <a:lstStyle/>
                    <a:p>
                      <a:pPr indent="0" lvl="0" marL="0" rtl="0" algn="l">
                        <a:lnSpc>
                          <a:spcPct val="115000"/>
                        </a:lnSpc>
                        <a:spcBef>
                          <a:spcPts val="0"/>
                        </a:spcBef>
                        <a:spcAft>
                          <a:spcPts val="0"/>
                        </a:spcAft>
                        <a:buNone/>
                      </a:pPr>
                      <a:r>
                        <a:rPr lang="pt-BR" sz="1000"/>
                        <a:t>ETV6;NTRK3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ETV6.ENST00000396373.4;NTRK3.ENST00000394480.14-T00224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T00224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ENST00000396373;ENST00000394480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4;14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ETV6;NTRK3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ETV6.ENST00000396373.5;NTRK3.ENST00000394480.15-T00225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ENST00000396373;ENST00000394480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5;15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ETV6;NTRK3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ETV6.ENST00000396373.5;NTRK3.ENST00000394480.14-T00226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T00226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ENST00000396373;ENST00000394480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5;14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COX5A;NTRK3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COX5A.ENST00000322347.1;NTRK3.ENST00000394480.15-T00240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T00240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ENST00000322347;ENST00000394480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BTBD1;NTRK3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BTBD1.ENST00000261721.4;NTRK3.ENST00000394480.14-T00241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T00241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ENST00000261721;ENST00000394480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4;14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90575">
                <a:tc>
                  <a:txBody>
                    <a:bodyPr/>
                    <a:lstStyle/>
                    <a:p>
                      <a:pPr indent="0" lvl="0" marL="0" rtl="0" algn="l">
                        <a:lnSpc>
                          <a:spcPct val="115000"/>
                        </a:lnSpc>
                        <a:spcBef>
                          <a:spcPts val="0"/>
                        </a:spcBef>
                        <a:spcAft>
                          <a:spcPts val="0"/>
                        </a:spcAft>
                        <a:buNone/>
                      </a:pPr>
                      <a:r>
                        <a:rPr lang="pt-BR" sz="1000"/>
                        <a:t>MPRIP;NTRK1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MPRIP.ENST00000395811.14;NTRK1.ENST00000524377.12-T00244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T00244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ENST00000395811;ENST00000524377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14;12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pt-BR" sz="1000"/>
                        <a:t>FALSE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pt-BR" sz="1000"/>
                        <a:t>Fusion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32" name="Google Shape;332;p52"/>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1"/>
                </a:highlight>
              </a:rPr>
              <a:t>Slide do autor</a:t>
            </a:r>
            <a:endParaRPr i="1" sz="1200">
              <a:solidFill>
                <a:schemeClr val="dk2"/>
              </a:solidFill>
              <a:highlight>
                <a:schemeClr val="lt1"/>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3"/>
          <p:cNvSpPr txBox="1"/>
          <p:nvPr>
            <p:ph type="ctrTitle"/>
          </p:nvPr>
        </p:nvSpPr>
        <p:spPr>
          <a:xfrm>
            <a:off x="149297" y="389050"/>
            <a:ext cx="6092100" cy="608100"/>
          </a:xfrm>
          <a:prstGeom prst="rect">
            <a:avLst/>
          </a:prstGeom>
        </p:spPr>
        <p:txBody>
          <a:bodyPr anchorCtr="0" anchor="t" bIns="22850" lIns="45725" spcFirstLastPara="1" rIns="45725" wrap="square" tIns="22850">
            <a:noAutofit/>
          </a:bodyPr>
          <a:lstStyle/>
          <a:p>
            <a:pPr indent="0" lvl="0" marL="0" rtl="0" algn="l">
              <a:lnSpc>
                <a:spcPct val="100000"/>
              </a:lnSpc>
              <a:spcBef>
                <a:spcPts val="0"/>
              </a:spcBef>
              <a:spcAft>
                <a:spcPts val="0"/>
              </a:spcAft>
              <a:buNone/>
            </a:pPr>
            <a:r>
              <a:rPr lang="pt-BR"/>
              <a:t>Quantificação e análise de integridade de ácidos nucleicos</a:t>
            </a:r>
            <a:endParaRPr i="1"/>
          </a:p>
        </p:txBody>
      </p:sp>
      <p:pic>
        <p:nvPicPr>
          <p:cNvPr id="338" name="Google Shape;338;p53"/>
          <p:cNvPicPr preferRelativeResize="0"/>
          <p:nvPr/>
        </p:nvPicPr>
        <p:blipFill>
          <a:blip r:embed="rId3">
            <a:alphaModFix/>
          </a:blip>
          <a:stretch>
            <a:fillRect/>
          </a:stretch>
        </p:blipFill>
        <p:spPr>
          <a:xfrm>
            <a:off x="0" y="1650308"/>
            <a:ext cx="9144003" cy="2446735"/>
          </a:xfrm>
          <a:prstGeom prst="rect">
            <a:avLst/>
          </a:prstGeom>
          <a:noFill/>
          <a:ln>
            <a:noFill/>
          </a:ln>
        </p:spPr>
      </p:pic>
      <p:sp>
        <p:nvSpPr>
          <p:cNvPr id="339" name="Google Shape;339;p53"/>
          <p:cNvSpPr txBox="1"/>
          <p:nvPr/>
        </p:nvSpPr>
        <p:spPr>
          <a:xfrm>
            <a:off x="77575" y="44650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1"/>
                </a:highlight>
              </a:rPr>
              <a:t>Slide do autor</a:t>
            </a:r>
            <a:endParaRPr i="1" sz="1200">
              <a:solidFill>
                <a:schemeClr val="dk2"/>
              </a:solidFill>
              <a:highlight>
                <a:schemeClr val="lt1"/>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4"/>
          <p:cNvSpPr txBox="1"/>
          <p:nvPr>
            <p:ph type="ctrTitle"/>
          </p:nvPr>
        </p:nvSpPr>
        <p:spPr>
          <a:xfrm>
            <a:off x="1143000" y="2461441"/>
            <a:ext cx="6858000" cy="567600"/>
          </a:xfrm>
          <a:prstGeom prst="rect">
            <a:avLst/>
          </a:prstGeom>
          <a:noFill/>
          <a:ln>
            <a:noFill/>
          </a:ln>
        </p:spPr>
        <p:txBody>
          <a:bodyPr anchorCtr="0" anchor="t" bIns="22850" lIns="45725" spcFirstLastPara="1" rIns="45725" wrap="square" tIns="22850">
            <a:noAutofit/>
          </a:bodyPr>
          <a:lstStyle/>
          <a:p>
            <a:pPr indent="0" lvl="0" marL="0" rtl="0" algn="ctr">
              <a:lnSpc>
                <a:spcPct val="97872"/>
              </a:lnSpc>
              <a:spcBef>
                <a:spcPts val="0"/>
              </a:spcBef>
              <a:spcAft>
                <a:spcPts val="0"/>
              </a:spcAft>
              <a:buClr>
                <a:schemeClr val="lt1"/>
              </a:buClr>
              <a:buSzPts val="4700"/>
              <a:buFont typeface="Calibri"/>
              <a:buNone/>
            </a:pPr>
            <a:r>
              <a:rPr lang="pt-BR"/>
              <a:t>OBRIGADO</a:t>
            </a:r>
            <a:endParaRPr/>
          </a:p>
        </p:txBody>
      </p:sp>
      <p:pic>
        <p:nvPicPr>
          <p:cNvPr id="345" name="Google Shape;345;p54"/>
          <p:cNvPicPr preferRelativeResize="0"/>
          <p:nvPr/>
        </p:nvPicPr>
        <p:blipFill rotWithShape="1">
          <a:blip r:embed="rId3">
            <a:alphaModFix/>
          </a:blip>
          <a:srcRect b="0" l="0" r="0" t="0"/>
          <a:stretch/>
        </p:blipFill>
        <p:spPr>
          <a:xfrm>
            <a:off x="2607009" y="3028950"/>
            <a:ext cx="3929983" cy="310469"/>
          </a:xfrm>
          <a:prstGeom prst="rect">
            <a:avLst/>
          </a:prstGeom>
          <a:noFill/>
          <a:ln>
            <a:noFill/>
          </a:ln>
        </p:spPr>
      </p:pic>
      <p:sp>
        <p:nvSpPr>
          <p:cNvPr id="346" name="Google Shape;346;p54"/>
          <p:cNvSpPr txBox="1"/>
          <p:nvPr/>
        </p:nvSpPr>
        <p:spPr>
          <a:xfrm>
            <a:off x="0" y="4279075"/>
            <a:ext cx="4979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300" u="sng">
                <a:solidFill>
                  <a:schemeClr val="dk2"/>
                </a:solidFill>
              </a:rPr>
              <a:t>thiagodap@hotmail.com</a:t>
            </a:r>
            <a:endParaRPr sz="1300" u="sng">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5"/>
          <p:cNvPicPr preferRelativeResize="0"/>
          <p:nvPr/>
        </p:nvPicPr>
        <p:blipFill>
          <a:blip r:embed="rId3">
            <a:alphaModFix/>
          </a:blip>
          <a:stretch>
            <a:fillRect/>
          </a:stretch>
        </p:blipFill>
        <p:spPr>
          <a:xfrm>
            <a:off x="228601" y="0"/>
            <a:ext cx="8634312" cy="5143499"/>
          </a:xfrm>
          <a:prstGeom prst="rect">
            <a:avLst/>
          </a:prstGeom>
          <a:noFill/>
          <a:ln>
            <a:noFill/>
          </a:ln>
        </p:spPr>
      </p:pic>
      <p:sp>
        <p:nvSpPr>
          <p:cNvPr id="352" name="Google Shape;352;p55"/>
          <p:cNvSpPr txBox="1"/>
          <p:nvPr/>
        </p:nvSpPr>
        <p:spPr>
          <a:xfrm>
            <a:off x="0" y="4823975"/>
            <a:ext cx="497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000">
                <a:solidFill>
                  <a:schemeClr val="dk2"/>
                </a:solidFill>
                <a:highlight>
                  <a:schemeClr val="lt1"/>
                </a:highlight>
              </a:rPr>
              <a:t>Acesso em 30/05/2024</a:t>
            </a:r>
            <a:endParaRPr i="1" sz="1000">
              <a:solidFill>
                <a:schemeClr val="dk2"/>
              </a:solidFill>
              <a:highlight>
                <a:schemeClr val="lt1"/>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ctrTitle"/>
          </p:nvPr>
        </p:nvSpPr>
        <p:spPr>
          <a:xfrm>
            <a:off x="500163" y="225218"/>
            <a:ext cx="81438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lang="pt-BR"/>
              <a:t>Mulher, 75 anos</a:t>
            </a:r>
            <a:endParaRPr/>
          </a:p>
        </p:txBody>
      </p:sp>
      <p:sp>
        <p:nvSpPr>
          <p:cNvPr id="106" name="Google Shape;106;p20"/>
          <p:cNvSpPr txBox="1"/>
          <p:nvPr>
            <p:ph idx="1" type="body"/>
          </p:nvPr>
        </p:nvSpPr>
        <p:spPr>
          <a:xfrm>
            <a:off x="442475" y="1148747"/>
            <a:ext cx="8143800" cy="3216600"/>
          </a:xfrm>
          <a:prstGeom prst="rect">
            <a:avLst/>
          </a:prstGeom>
        </p:spPr>
        <p:txBody>
          <a:bodyPr anchorCtr="0" anchor="t" bIns="22850" lIns="45725" spcFirstLastPara="1" rIns="45725" wrap="square" tIns="22850">
            <a:noAutofit/>
          </a:bodyPr>
          <a:lstStyle/>
          <a:p>
            <a:pPr indent="0" lvl="0" marL="0" rtl="0" algn="l">
              <a:lnSpc>
                <a:spcPct val="107916"/>
              </a:lnSpc>
              <a:spcBef>
                <a:spcPts val="0"/>
              </a:spcBef>
              <a:spcAft>
                <a:spcPts val="0"/>
              </a:spcAft>
              <a:buNone/>
            </a:pPr>
            <a:r>
              <a:rPr lang="pt-BR" sz="2000"/>
              <a:t>TC tórax - </a:t>
            </a:r>
            <a:r>
              <a:rPr lang="pt-BR" sz="2000">
                <a:solidFill>
                  <a:schemeClr val="dk1"/>
                </a:solidFill>
              </a:rPr>
              <a:t>Calcificações grosseiras na mama esquerda. </a:t>
            </a:r>
            <a:endParaRPr sz="2000">
              <a:solidFill>
                <a:schemeClr val="dk1"/>
              </a:solidFill>
            </a:endParaRPr>
          </a:p>
          <a:p>
            <a:pPr indent="0" lvl="0" marL="0" rtl="0" algn="l">
              <a:lnSpc>
                <a:spcPct val="107916"/>
              </a:lnSpc>
              <a:spcBef>
                <a:spcPts val="800"/>
              </a:spcBef>
              <a:spcAft>
                <a:spcPts val="0"/>
              </a:spcAft>
              <a:buNone/>
            </a:pPr>
            <a:r>
              <a:rPr lang="pt-BR" sz="2000"/>
              <a:t>Mamografia - </a:t>
            </a:r>
            <a:r>
              <a:rPr lang="pt-BR" sz="2000">
                <a:solidFill>
                  <a:schemeClr val="dk1"/>
                </a:solidFill>
              </a:rPr>
              <a:t> </a:t>
            </a:r>
            <a:r>
              <a:rPr lang="pt-BR" sz="2000">
                <a:solidFill>
                  <a:schemeClr val="dk1"/>
                </a:solidFill>
              </a:rPr>
              <a:t>Nódulo</a:t>
            </a:r>
            <a:r>
              <a:rPr lang="pt-BR" sz="2000">
                <a:solidFill>
                  <a:schemeClr val="dk1"/>
                </a:solidFill>
              </a:rPr>
              <a:t> Suspeito QIM Mama Direita;</a:t>
            </a:r>
            <a:endParaRPr sz="2000">
              <a:solidFill>
                <a:schemeClr val="dk1"/>
              </a:solidFill>
            </a:endParaRPr>
          </a:p>
          <a:p>
            <a:pPr indent="0" lvl="0" marL="0" rtl="0" algn="l">
              <a:lnSpc>
                <a:spcPct val="107916"/>
              </a:lnSpc>
              <a:spcBef>
                <a:spcPts val="800"/>
              </a:spcBef>
              <a:spcAft>
                <a:spcPts val="0"/>
              </a:spcAft>
              <a:buNone/>
            </a:pPr>
            <a:r>
              <a:rPr lang="pt-BR" sz="2000">
                <a:solidFill>
                  <a:schemeClr val="dk1"/>
                </a:solidFill>
              </a:rPr>
              <a:t>                          Micros suspeitas Mama Esquerda. Bi-Rads 4</a:t>
            </a:r>
            <a:endParaRPr sz="2000">
              <a:solidFill>
                <a:schemeClr val="dk1"/>
              </a:solidFill>
            </a:endParaRPr>
          </a:p>
          <a:p>
            <a:pPr indent="0" lvl="0" marL="0" rtl="0" algn="l">
              <a:lnSpc>
                <a:spcPct val="107916"/>
              </a:lnSpc>
              <a:spcBef>
                <a:spcPts val="800"/>
              </a:spcBef>
              <a:spcAft>
                <a:spcPts val="0"/>
              </a:spcAft>
              <a:buNone/>
            </a:pPr>
            <a:r>
              <a:rPr lang="pt-BR" sz="2000">
                <a:solidFill>
                  <a:schemeClr val="dk1"/>
                </a:solidFill>
              </a:rPr>
              <a:t>Mamotomia Mama Direita - CDIS / sólido e micropapilar / grau </a:t>
            </a:r>
            <a:r>
              <a:rPr lang="pt-BR" sz="2000">
                <a:solidFill>
                  <a:schemeClr val="dk1"/>
                </a:solidFill>
              </a:rPr>
              <a:t>intermediário</a:t>
            </a:r>
            <a:r>
              <a:rPr lang="pt-BR" sz="2000">
                <a:solidFill>
                  <a:schemeClr val="dk1"/>
                </a:solidFill>
              </a:rPr>
              <a:t> / RE 40% RP 20% HER2 1+ Ki67: 10%</a:t>
            </a:r>
            <a:endParaRPr sz="2000">
              <a:solidFill>
                <a:schemeClr val="dk1"/>
              </a:solidFill>
            </a:endParaRPr>
          </a:p>
          <a:p>
            <a:pPr indent="0" lvl="0" marL="0" rtl="0" algn="l">
              <a:lnSpc>
                <a:spcPct val="107916"/>
              </a:lnSpc>
              <a:spcBef>
                <a:spcPts val="800"/>
              </a:spcBef>
              <a:spcAft>
                <a:spcPts val="0"/>
              </a:spcAft>
              <a:buNone/>
            </a:pPr>
            <a:r>
              <a:rPr lang="pt-BR" sz="2000">
                <a:solidFill>
                  <a:schemeClr val="dk1"/>
                </a:solidFill>
              </a:rPr>
              <a:t>Mamotomia Mama Esquerda - CDIS baixo grau nuclear / micropapilar e cribriforme  / RE 90% RP 80% HER2: 2+ Ki67: 10%</a:t>
            </a:r>
            <a:endParaRPr sz="2000">
              <a:solidFill>
                <a:schemeClr val="dk1"/>
              </a:solidFill>
            </a:endParaRPr>
          </a:p>
          <a:p>
            <a:pPr indent="457200" lvl="0" marL="0" rtl="0" algn="l">
              <a:lnSpc>
                <a:spcPct val="107916"/>
              </a:lnSpc>
              <a:spcBef>
                <a:spcPts val="800"/>
              </a:spcBef>
              <a:spcAft>
                <a:spcPts val="800"/>
              </a:spcAft>
              <a:buNone/>
            </a:pPr>
            <a:r>
              <a:t/>
            </a:r>
            <a:endParaRPr sz="2000"/>
          </a:p>
        </p:txBody>
      </p:sp>
      <p:sp>
        <p:nvSpPr>
          <p:cNvPr id="107" name="Google Shape;107;p20"/>
          <p:cNvSpPr txBox="1"/>
          <p:nvPr/>
        </p:nvSpPr>
        <p:spPr>
          <a:xfrm>
            <a:off x="-39025" y="449305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rPr>
              <a:t>Slide do autor</a:t>
            </a:r>
            <a:endParaRPr i="1" sz="12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6"/>
          <p:cNvPicPr preferRelativeResize="0"/>
          <p:nvPr/>
        </p:nvPicPr>
        <p:blipFill>
          <a:blip r:embed="rId3">
            <a:alphaModFix/>
          </a:blip>
          <a:stretch>
            <a:fillRect/>
          </a:stretch>
        </p:blipFill>
        <p:spPr>
          <a:xfrm>
            <a:off x="393400" y="152400"/>
            <a:ext cx="8129336" cy="4838702"/>
          </a:xfrm>
          <a:prstGeom prst="rect">
            <a:avLst/>
          </a:prstGeom>
          <a:noFill/>
          <a:ln>
            <a:noFill/>
          </a:ln>
        </p:spPr>
      </p:pic>
      <p:sp>
        <p:nvSpPr>
          <p:cNvPr id="358" name="Google Shape;358;p56"/>
          <p:cNvSpPr txBox="1"/>
          <p:nvPr/>
        </p:nvSpPr>
        <p:spPr>
          <a:xfrm>
            <a:off x="0" y="4823975"/>
            <a:ext cx="497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000">
                <a:solidFill>
                  <a:schemeClr val="dk2"/>
                </a:solidFill>
                <a:highlight>
                  <a:schemeClr val="lt1"/>
                </a:highlight>
              </a:rPr>
              <a:t>Acesso em 30/05/2024</a:t>
            </a:r>
            <a:endParaRPr i="1" sz="1000">
              <a:solidFill>
                <a:schemeClr val="dk2"/>
              </a:solidFill>
              <a:highlight>
                <a:schemeClr val="lt1"/>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7"/>
          <p:cNvPicPr preferRelativeResize="0"/>
          <p:nvPr/>
        </p:nvPicPr>
        <p:blipFill>
          <a:blip r:embed="rId3">
            <a:alphaModFix/>
          </a:blip>
          <a:stretch>
            <a:fillRect/>
          </a:stretch>
        </p:blipFill>
        <p:spPr>
          <a:xfrm>
            <a:off x="516500" y="0"/>
            <a:ext cx="8613161" cy="5143501"/>
          </a:xfrm>
          <a:prstGeom prst="rect">
            <a:avLst/>
          </a:prstGeom>
          <a:noFill/>
          <a:ln>
            <a:noFill/>
          </a:ln>
        </p:spPr>
      </p:pic>
      <p:sp>
        <p:nvSpPr>
          <p:cNvPr id="364" name="Google Shape;364;p57"/>
          <p:cNvSpPr txBox="1"/>
          <p:nvPr/>
        </p:nvSpPr>
        <p:spPr>
          <a:xfrm>
            <a:off x="0" y="4823975"/>
            <a:ext cx="497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000">
                <a:solidFill>
                  <a:schemeClr val="dk2"/>
                </a:solidFill>
                <a:highlight>
                  <a:schemeClr val="lt1"/>
                </a:highlight>
              </a:rPr>
              <a:t>Acesso em 30/05/2024</a:t>
            </a:r>
            <a:endParaRPr i="1" sz="1000">
              <a:solidFill>
                <a:schemeClr val="dk2"/>
              </a:solidFill>
              <a:highlight>
                <a:schemeClr val="lt1"/>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58"/>
          <p:cNvPicPr preferRelativeResize="0"/>
          <p:nvPr/>
        </p:nvPicPr>
        <p:blipFill>
          <a:blip r:embed="rId3">
            <a:alphaModFix/>
          </a:blip>
          <a:stretch>
            <a:fillRect/>
          </a:stretch>
        </p:blipFill>
        <p:spPr>
          <a:xfrm>
            <a:off x="710855" y="0"/>
            <a:ext cx="8084695" cy="4823976"/>
          </a:xfrm>
          <a:prstGeom prst="rect">
            <a:avLst/>
          </a:prstGeom>
          <a:noFill/>
          <a:ln>
            <a:noFill/>
          </a:ln>
        </p:spPr>
      </p:pic>
      <p:sp>
        <p:nvSpPr>
          <p:cNvPr id="370" name="Google Shape;370;p58"/>
          <p:cNvSpPr txBox="1"/>
          <p:nvPr/>
        </p:nvSpPr>
        <p:spPr>
          <a:xfrm>
            <a:off x="0" y="4823975"/>
            <a:ext cx="497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000">
                <a:solidFill>
                  <a:schemeClr val="dk2"/>
                </a:solidFill>
                <a:highlight>
                  <a:schemeClr val="lt1"/>
                </a:highlight>
              </a:rPr>
              <a:t>Acesso em 30/05/2024</a:t>
            </a:r>
            <a:endParaRPr i="1" sz="1000">
              <a:solidFill>
                <a:schemeClr val="dk2"/>
              </a:solidFill>
              <a:highlight>
                <a:schemeClr val="lt1"/>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9"/>
          <p:cNvPicPr preferRelativeResize="0"/>
          <p:nvPr/>
        </p:nvPicPr>
        <p:blipFill>
          <a:blip r:embed="rId3">
            <a:alphaModFix/>
          </a:blip>
          <a:stretch>
            <a:fillRect/>
          </a:stretch>
        </p:blipFill>
        <p:spPr>
          <a:xfrm>
            <a:off x="558018" y="0"/>
            <a:ext cx="8078085" cy="4823974"/>
          </a:xfrm>
          <a:prstGeom prst="rect">
            <a:avLst/>
          </a:prstGeom>
          <a:noFill/>
          <a:ln>
            <a:noFill/>
          </a:ln>
        </p:spPr>
      </p:pic>
      <p:sp>
        <p:nvSpPr>
          <p:cNvPr id="376" name="Google Shape;376;p59"/>
          <p:cNvSpPr txBox="1"/>
          <p:nvPr/>
        </p:nvSpPr>
        <p:spPr>
          <a:xfrm>
            <a:off x="0" y="4823975"/>
            <a:ext cx="497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000">
                <a:solidFill>
                  <a:schemeClr val="dk2"/>
                </a:solidFill>
                <a:highlight>
                  <a:schemeClr val="lt1"/>
                </a:highlight>
              </a:rPr>
              <a:t>Acesso em 30/05/2024</a:t>
            </a:r>
            <a:endParaRPr i="1" sz="1000">
              <a:solidFill>
                <a:schemeClr val="dk2"/>
              </a:solidFill>
              <a:highlight>
                <a:schemeClr val="lt1"/>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60"/>
          <p:cNvPicPr preferRelativeResize="0"/>
          <p:nvPr/>
        </p:nvPicPr>
        <p:blipFill>
          <a:blip r:embed="rId3">
            <a:alphaModFix/>
          </a:blip>
          <a:stretch>
            <a:fillRect/>
          </a:stretch>
        </p:blipFill>
        <p:spPr>
          <a:xfrm>
            <a:off x="455825" y="0"/>
            <a:ext cx="8277125" cy="4894326"/>
          </a:xfrm>
          <a:prstGeom prst="rect">
            <a:avLst/>
          </a:prstGeom>
          <a:noFill/>
          <a:ln>
            <a:noFill/>
          </a:ln>
        </p:spPr>
      </p:pic>
      <p:sp>
        <p:nvSpPr>
          <p:cNvPr id="382" name="Google Shape;382;p60"/>
          <p:cNvSpPr txBox="1"/>
          <p:nvPr/>
        </p:nvSpPr>
        <p:spPr>
          <a:xfrm>
            <a:off x="0" y="4823975"/>
            <a:ext cx="497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000">
                <a:solidFill>
                  <a:schemeClr val="dk2"/>
                </a:solidFill>
                <a:highlight>
                  <a:schemeClr val="lt1"/>
                </a:highlight>
              </a:rPr>
              <a:t>Acesso em 30/05/2024</a:t>
            </a:r>
            <a:endParaRPr i="1" sz="1000">
              <a:solidFill>
                <a:schemeClr val="dk2"/>
              </a:solidFill>
              <a:highlight>
                <a:schemeClr val="lt1"/>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1"/>
          <p:cNvSpPr txBox="1"/>
          <p:nvPr/>
        </p:nvSpPr>
        <p:spPr>
          <a:xfrm>
            <a:off x="76200" y="285250"/>
            <a:ext cx="9016200" cy="4386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pt-BR" sz="1050">
                <a:solidFill>
                  <a:srgbClr val="666666"/>
                </a:solidFill>
              </a:rPr>
              <a:t>Definition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Secretory carcinoma is an invasive carcinoma composed of epithelial cells with intracytoplasmic secretory vacuoles and extracellular eosinophilic, bubbly secretions, arranged in a variable architecture and frequently associated with </a:t>
            </a:r>
            <a:r>
              <a:rPr i="1" lang="pt-BR" sz="1050">
                <a:solidFill>
                  <a:srgbClr val="666666"/>
                </a:solidFill>
              </a:rPr>
              <a:t>ETV6</a:t>
            </a:r>
            <a:r>
              <a:rPr lang="pt-BR" sz="1050">
                <a:solidFill>
                  <a:srgbClr val="666666"/>
                </a:solidFill>
              </a:rPr>
              <a:t>-</a:t>
            </a:r>
            <a:r>
              <a:rPr i="1" lang="pt-BR" sz="1050">
                <a:solidFill>
                  <a:srgbClr val="666666"/>
                </a:solidFill>
              </a:rPr>
              <a:t>NTRK3</a:t>
            </a:r>
            <a:r>
              <a:rPr lang="pt-BR" sz="1050">
                <a:solidFill>
                  <a:srgbClr val="666666"/>
                </a:solidFill>
              </a:rPr>
              <a:t> fusion.</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ICD-O coding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8502/3 Secretory carcinoma</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ICD-11 coding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2C60 &amp; XH44J4 Carcinoma of breast, specialized type &amp; Secretory carcinoma of breast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Related terminology  </a:t>
            </a:r>
            <a:endParaRPr b="1" sz="1050">
              <a:solidFill>
                <a:srgbClr val="666666"/>
              </a:solidFill>
            </a:endParaRPr>
          </a:p>
          <a:p>
            <a:pPr indent="0" lvl="0" marL="0" rtl="0" algn="just">
              <a:lnSpc>
                <a:spcPct val="100000"/>
              </a:lnSpc>
              <a:spcBef>
                <a:spcPts val="0"/>
              </a:spcBef>
              <a:spcAft>
                <a:spcPts val="0"/>
              </a:spcAft>
              <a:buNone/>
            </a:pPr>
            <a:r>
              <a:rPr i="1" lang="pt-BR" sz="1050">
                <a:solidFill>
                  <a:srgbClr val="666666"/>
                </a:solidFill>
              </a:rPr>
              <a:t>Not recommended:</a:t>
            </a:r>
            <a:r>
              <a:rPr lang="pt-BR" sz="1050">
                <a:solidFill>
                  <a:srgbClr val="666666"/>
                </a:solidFill>
              </a:rPr>
              <a:t> juvenile breast carcinoma {</a:t>
            </a:r>
            <a:r>
              <a:rPr lang="pt-BR" sz="1050">
                <a:solidFill>
                  <a:srgbClr val="337AB7"/>
                </a:solidFill>
                <a:uFill>
                  <a:noFill/>
                </a:uFill>
                <a:hlinkClick r:id="rId3">
                  <a:extLst>
                    <a:ext uri="{A12FA001-AC4F-418D-AE19-62706E023703}">
                      <ahyp:hlinkClr val="tx"/>
                    </a:ext>
                  </a:extLst>
                </a:hlinkClick>
              </a:rPr>
              <a:t> 4285563 </a:t>
            </a:r>
            <a:r>
              <a:rPr lang="pt-BR" sz="1050">
                <a:solidFill>
                  <a:srgbClr val="666666"/>
                </a:solidFill>
              </a:rPr>
              <a: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Subtype(s)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None</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Localization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In women, most secretory carcinomas arise near the nipple or in the upper-outer quadrant, but any region of the breast may be involved, including ectopic breast tissue {</a:t>
            </a:r>
            <a:r>
              <a:rPr lang="pt-BR" sz="1050">
                <a:solidFill>
                  <a:srgbClr val="337AB7"/>
                </a:solidFill>
                <a:uFill>
                  <a:noFill/>
                </a:uFill>
                <a:hlinkClick r:id="rId4">
                  <a:extLst>
                    <a:ext uri="{A12FA001-AC4F-418D-AE19-62706E023703}">
                      <ahyp:hlinkClr val="tx"/>
                    </a:ext>
                  </a:extLst>
                </a:hlinkClick>
              </a:rPr>
              <a:t> 4285563 </a:t>
            </a:r>
            <a:r>
              <a:rPr lang="pt-BR" sz="1050">
                <a:solidFill>
                  <a:srgbClr val="666666"/>
                </a:solidFill>
              </a:rPr>
              <a:t>; </a:t>
            </a:r>
            <a:r>
              <a:rPr lang="pt-BR" sz="1050">
                <a:solidFill>
                  <a:srgbClr val="337AB7"/>
                </a:solidFill>
                <a:uFill>
                  <a:noFill/>
                </a:uFill>
                <a:hlinkClick r:id="rId5">
                  <a:extLst>
                    <a:ext uri="{A12FA001-AC4F-418D-AE19-62706E023703}">
                      <ahyp:hlinkClr val="tx"/>
                    </a:ext>
                  </a:extLst>
                </a:hlinkClick>
              </a:rPr>
              <a:t>6445777 </a:t>
            </a:r>
            <a:r>
              <a:rPr lang="pt-BR" sz="1050">
                <a:solidFill>
                  <a:srgbClr val="666666"/>
                </a:solidFill>
              </a:rPr>
              <a:t>; </a:t>
            </a:r>
            <a:r>
              <a:rPr lang="pt-BR" sz="1050">
                <a:solidFill>
                  <a:srgbClr val="337AB7"/>
                </a:solidFill>
                <a:uFill>
                  <a:noFill/>
                </a:uFill>
                <a:hlinkClick r:id="rId6">
                  <a:extLst>
                    <a:ext uri="{A12FA001-AC4F-418D-AE19-62706E023703}">
                      <ahyp:hlinkClr val="tx"/>
                    </a:ext>
                  </a:extLst>
                </a:hlinkClick>
              </a:rPr>
              <a:t>11570920 </a:t>
            </a:r>
            <a:r>
              <a:rPr lang="pt-BR" sz="1050">
                <a:solidFill>
                  <a:srgbClr val="666666"/>
                </a:solidFill>
              </a:rPr>
              <a:t>; </a:t>
            </a:r>
            <a:r>
              <a:rPr lang="pt-BR" sz="1050">
                <a:solidFill>
                  <a:srgbClr val="337AB7"/>
                </a:solidFill>
                <a:uFill>
                  <a:noFill/>
                </a:uFill>
                <a:hlinkClick r:id="rId7">
                  <a:extLst>
                    <a:ext uri="{A12FA001-AC4F-418D-AE19-62706E023703}">
                      <ahyp:hlinkClr val="tx"/>
                    </a:ext>
                  </a:extLst>
                </a:hlinkClick>
              </a:rPr>
              <a:t>22157932 </a:t>
            </a:r>
            <a:r>
              <a:rPr lang="pt-BR" sz="1050">
                <a:solidFill>
                  <a:srgbClr val="666666"/>
                </a:solidFill>
              </a:rPr>
              <a:t>; </a:t>
            </a:r>
            <a:r>
              <a:rPr lang="pt-BR" sz="1050">
                <a:solidFill>
                  <a:srgbClr val="337AB7"/>
                </a:solidFill>
                <a:uFill>
                  <a:noFill/>
                </a:uFill>
                <a:hlinkClick r:id="rId8">
                  <a:extLst>
                    <a:ext uri="{A12FA001-AC4F-418D-AE19-62706E023703}">
                      <ahyp:hlinkClr val="tx"/>
                    </a:ext>
                  </a:extLst>
                </a:hlinkClick>
              </a:rPr>
              <a:t>28548128 </a:t>
            </a:r>
            <a:r>
              <a:rPr lang="pt-BR" sz="1050">
                <a:solidFill>
                  <a:srgbClr val="666666"/>
                </a:solidFill>
              </a:rPr>
              <a:t>}. In men and children, most secretory carcinomas arise in the subareolar region {</a:t>
            </a:r>
            <a:r>
              <a:rPr lang="pt-BR" sz="1050">
                <a:solidFill>
                  <a:srgbClr val="337AB7"/>
                </a:solidFill>
                <a:uFill>
                  <a:noFill/>
                </a:uFill>
                <a:hlinkClick r:id="rId9">
                  <a:extLst>
                    <a:ext uri="{A12FA001-AC4F-418D-AE19-62706E023703}">
                      <ahyp:hlinkClr val="tx"/>
                    </a:ext>
                  </a:extLst>
                </a:hlinkClick>
              </a:rPr>
              <a:t> 4285563 </a:t>
            </a:r>
            <a:r>
              <a:rPr lang="pt-BR" sz="1050">
                <a:solidFill>
                  <a:srgbClr val="666666"/>
                </a:solidFill>
              </a:rPr>
              <a:t>; </a:t>
            </a:r>
            <a:r>
              <a:rPr lang="pt-BR" sz="1050">
                <a:solidFill>
                  <a:srgbClr val="337AB7"/>
                </a:solidFill>
                <a:uFill>
                  <a:noFill/>
                </a:uFill>
                <a:hlinkClick r:id="rId10">
                  <a:extLst>
                    <a:ext uri="{A12FA001-AC4F-418D-AE19-62706E023703}">
                      <ahyp:hlinkClr val="tx"/>
                    </a:ext>
                  </a:extLst>
                </a:hlinkClick>
              </a:rPr>
              <a:t>22157932 </a:t>
            </a:r>
            <a:r>
              <a:rPr lang="pt-BR" sz="1050">
                <a:solidFill>
                  <a:srgbClr val="666666"/>
                </a:solidFill>
              </a:rPr>
              <a:t>; </a:t>
            </a:r>
            <a:r>
              <a:rPr lang="pt-BR" sz="1050">
                <a:solidFill>
                  <a:srgbClr val="337AB7"/>
                </a:solidFill>
                <a:uFill>
                  <a:noFill/>
                </a:uFill>
                <a:hlinkClick r:id="rId11">
                  <a:extLst>
                    <a:ext uri="{A12FA001-AC4F-418D-AE19-62706E023703}">
                      <ahyp:hlinkClr val="tx"/>
                    </a:ext>
                  </a:extLst>
                </a:hlinkClick>
              </a:rPr>
              <a:t>28548128 </a:t>
            </a:r>
            <a:r>
              <a:rPr lang="pt-BR" sz="1050">
                <a:solidFill>
                  <a:srgbClr val="666666"/>
                </a:solidFill>
              </a:rPr>
              <a: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Clinical features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Secretory carcinoma typically presents as a slow-growing, firm, painless, mobile mass, sometimes with nipple discharge {</a:t>
            </a:r>
            <a:r>
              <a:rPr lang="pt-BR" sz="1050">
                <a:solidFill>
                  <a:srgbClr val="337AB7"/>
                </a:solidFill>
                <a:uFill>
                  <a:noFill/>
                </a:uFill>
                <a:hlinkClick r:id="rId12">
                  <a:extLst>
                    <a:ext uri="{A12FA001-AC4F-418D-AE19-62706E023703}">
                      <ahyp:hlinkClr val="tx"/>
                    </a:ext>
                  </a:extLst>
                </a:hlinkClick>
              </a:rPr>
              <a:t> 6445777 </a:t>
            </a:r>
            <a:r>
              <a:rPr lang="pt-BR" sz="1050">
                <a:solidFill>
                  <a:srgbClr val="666666"/>
                </a:solidFill>
              </a:rPr>
              <a:t>; </a:t>
            </a:r>
            <a:r>
              <a:rPr lang="pt-BR" sz="1050">
                <a:solidFill>
                  <a:srgbClr val="337AB7"/>
                </a:solidFill>
                <a:uFill>
                  <a:noFill/>
                </a:uFill>
                <a:hlinkClick r:id="rId13">
                  <a:extLst>
                    <a:ext uri="{A12FA001-AC4F-418D-AE19-62706E023703}">
                      <ahyp:hlinkClr val="tx"/>
                    </a:ext>
                  </a:extLst>
                </a:hlinkClick>
              </a:rPr>
              <a:t>22157932 </a:t>
            </a:r>
            <a:r>
              <a:rPr lang="pt-BR" sz="1050">
                <a:solidFill>
                  <a:srgbClr val="666666"/>
                </a:solidFill>
              </a:rPr>
              <a:t>}. The radiographical features of a circumscribed lobulated mass may mimic those of benign lesions such as fibroadenoma {</a:t>
            </a:r>
            <a:r>
              <a:rPr lang="pt-BR" sz="1050">
                <a:solidFill>
                  <a:srgbClr val="337AB7"/>
                </a:solidFill>
                <a:uFill>
                  <a:noFill/>
                </a:uFill>
                <a:hlinkClick r:id="rId14">
                  <a:extLst>
                    <a:ext uri="{A12FA001-AC4F-418D-AE19-62706E023703}">
                      <ahyp:hlinkClr val="tx"/>
                    </a:ext>
                  </a:extLst>
                </a:hlinkClick>
              </a:rPr>
              <a:t> 18499854 </a:t>
            </a:r>
            <a:r>
              <a:rPr lang="pt-BR" sz="1050">
                <a:solidFill>
                  <a:srgbClr val="666666"/>
                </a:solidFill>
              </a:rPr>
              <a: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Epidemiology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Secretory carcinomas account for &lt; 0.05% of all invasive mammary carcinomas and occur predominantly in women {</a:t>
            </a:r>
            <a:r>
              <a:rPr lang="pt-BR" sz="1050">
                <a:solidFill>
                  <a:srgbClr val="337AB7"/>
                </a:solidFill>
                <a:uFill>
                  <a:noFill/>
                </a:uFill>
                <a:hlinkClick r:id="rId15">
                  <a:extLst>
                    <a:ext uri="{A12FA001-AC4F-418D-AE19-62706E023703}">
                      <ahyp:hlinkClr val="tx"/>
                    </a:ext>
                  </a:extLst>
                </a:hlinkClick>
              </a:rPr>
              <a:t> 22494666 </a:t>
            </a:r>
            <a:r>
              <a:rPr lang="pt-BR" sz="1050">
                <a:solidFill>
                  <a:srgbClr val="666666"/>
                </a:solidFill>
              </a:rPr>
              <a:t>; </a:t>
            </a:r>
            <a:r>
              <a:rPr lang="pt-BR" sz="1050">
                <a:solidFill>
                  <a:srgbClr val="337AB7"/>
                </a:solidFill>
                <a:uFill>
                  <a:noFill/>
                </a:uFill>
                <a:hlinkClick r:id="rId16">
                  <a:extLst>
                    <a:ext uri="{A12FA001-AC4F-418D-AE19-62706E023703}">
                      <ahyp:hlinkClr val="tx"/>
                    </a:ext>
                  </a:extLst>
                </a:hlinkClick>
              </a:rPr>
              <a:t>7101723 </a:t>
            </a:r>
            <a:r>
              <a:rPr lang="pt-BR" sz="1050">
                <a:solidFill>
                  <a:srgbClr val="666666"/>
                </a:solidFill>
              </a:rPr>
              <a:t>}. Although initially described in children, secretory carcinomas mostly occur in adults, with a mean patient age of 53 years {</a:t>
            </a:r>
            <a:r>
              <a:rPr lang="pt-BR" sz="1050">
                <a:solidFill>
                  <a:srgbClr val="337AB7"/>
                </a:solidFill>
                <a:uFill>
                  <a:noFill/>
                </a:uFill>
                <a:hlinkClick r:id="rId17">
                  <a:extLst>
                    <a:ext uri="{A12FA001-AC4F-418D-AE19-62706E023703}">
                      <ahyp:hlinkClr val="tx"/>
                    </a:ext>
                  </a:extLst>
                </a:hlinkClick>
              </a:rPr>
              <a:t> 22494666 </a:t>
            </a:r>
            <a:r>
              <a:rPr lang="pt-BR" sz="1050">
                <a:solidFill>
                  <a:srgbClr val="666666"/>
                </a:solidFill>
              </a:rPr>
              <a:t>}; most cases present between the fourth and seventh decades of life (range: 3–87 years) {</a:t>
            </a:r>
            <a:r>
              <a:rPr lang="pt-BR" sz="1050">
                <a:solidFill>
                  <a:srgbClr val="337AB7"/>
                </a:solidFill>
                <a:uFill>
                  <a:noFill/>
                </a:uFill>
                <a:hlinkClick r:id="rId18">
                  <a:extLst>
                    <a:ext uri="{A12FA001-AC4F-418D-AE19-62706E023703}">
                      <ahyp:hlinkClr val="tx"/>
                    </a:ext>
                  </a:extLst>
                </a:hlinkClick>
              </a:rPr>
              <a:t> 4285563 </a:t>
            </a:r>
            <a:r>
              <a:rPr lang="pt-BR" sz="1050">
                <a:solidFill>
                  <a:srgbClr val="666666"/>
                </a:solidFill>
              </a:rPr>
              <a:t>; </a:t>
            </a:r>
            <a:r>
              <a:rPr lang="pt-BR" sz="1050">
                <a:solidFill>
                  <a:srgbClr val="337AB7"/>
                </a:solidFill>
                <a:uFill>
                  <a:noFill/>
                </a:uFill>
                <a:hlinkClick r:id="rId19">
                  <a:extLst>
                    <a:ext uri="{A12FA001-AC4F-418D-AE19-62706E023703}">
                      <ahyp:hlinkClr val="tx"/>
                    </a:ext>
                  </a:extLst>
                </a:hlinkClick>
              </a:rPr>
              <a:t>6445777 </a:t>
            </a:r>
            <a:r>
              <a:rPr lang="pt-BR" sz="1050">
                <a:solidFill>
                  <a:srgbClr val="666666"/>
                </a:solidFill>
              </a:rPr>
              <a:t>; </a:t>
            </a:r>
            <a:r>
              <a:rPr lang="pt-BR" sz="1050">
                <a:solidFill>
                  <a:srgbClr val="337AB7"/>
                </a:solidFill>
                <a:uFill>
                  <a:noFill/>
                </a:uFill>
                <a:hlinkClick r:id="rId20">
                  <a:extLst>
                    <a:ext uri="{A12FA001-AC4F-418D-AE19-62706E023703}">
                      <ahyp:hlinkClr val="tx"/>
                    </a:ext>
                  </a:extLst>
                </a:hlinkClick>
              </a:rPr>
              <a:t>22157932 </a:t>
            </a:r>
            <a:r>
              <a:rPr lang="pt-BR" sz="1050">
                <a:solidFill>
                  <a:srgbClr val="666666"/>
                </a:solidFill>
              </a:rPr>
              <a:t>; </a:t>
            </a:r>
            <a:r>
              <a:rPr lang="pt-BR" sz="1050">
                <a:solidFill>
                  <a:srgbClr val="337AB7"/>
                </a:solidFill>
                <a:uFill>
                  <a:noFill/>
                </a:uFill>
                <a:hlinkClick r:id="rId21">
                  <a:extLst>
                    <a:ext uri="{A12FA001-AC4F-418D-AE19-62706E023703}">
                      <ahyp:hlinkClr val="tx"/>
                    </a:ext>
                  </a:extLst>
                </a:hlinkClick>
              </a:rPr>
              <a:t>28548128 </a:t>
            </a:r>
            <a:r>
              <a:rPr lang="pt-BR" sz="1050">
                <a:solidFill>
                  <a:srgbClr val="666666"/>
                </a:solidFill>
              </a:rPr>
              <a:t>; </a:t>
            </a:r>
            <a:r>
              <a:rPr lang="pt-BR" sz="1050">
                <a:solidFill>
                  <a:srgbClr val="337AB7"/>
                </a:solidFill>
                <a:uFill>
                  <a:noFill/>
                </a:uFill>
                <a:hlinkClick r:id="rId22">
                  <a:extLst>
                    <a:ext uri="{A12FA001-AC4F-418D-AE19-62706E023703}">
                      <ahyp:hlinkClr val="tx"/>
                    </a:ext>
                  </a:extLst>
                </a:hlinkClick>
              </a:rPr>
              <a:t>26291510 </a:t>
            </a:r>
            <a:r>
              <a:rPr lang="pt-BR" sz="1050">
                <a:solidFill>
                  <a:srgbClr val="666666"/>
                </a:solidFill>
              </a:rPr>
              <a:t>; </a:t>
            </a:r>
            <a:r>
              <a:rPr lang="pt-BR" sz="1050">
                <a:solidFill>
                  <a:srgbClr val="337AB7"/>
                </a:solidFill>
                <a:uFill>
                  <a:noFill/>
                </a:uFill>
                <a:hlinkClick r:id="rId23">
                  <a:extLst>
                    <a:ext uri="{A12FA001-AC4F-418D-AE19-62706E023703}">
                      <ahyp:hlinkClr val="tx"/>
                    </a:ext>
                  </a:extLst>
                </a:hlinkClick>
              </a:rPr>
              <a:t>14691916 </a:t>
            </a:r>
            <a:r>
              <a:rPr lang="pt-BR" sz="1050">
                <a:solidFill>
                  <a:srgbClr val="666666"/>
                </a:solidFill>
              </a:rPr>
              <a:t>; </a:t>
            </a:r>
            <a:r>
              <a:rPr lang="pt-BR" sz="1050">
                <a:solidFill>
                  <a:srgbClr val="337AB7"/>
                </a:solidFill>
                <a:uFill>
                  <a:noFill/>
                </a:uFill>
                <a:hlinkClick r:id="rId24">
                  <a:extLst>
                    <a:ext uri="{A12FA001-AC4F-418D-AE19-62706E023703}">
                      <ahyp:hlinkClr val="tx"/>
                    </a:ext>
                  </a:extLst>
                </a:hlinkClick>
              </a:rPr>
              <a:t>22832018 </a:t>
            </a:r>
            <a:r>
              <a:rPr lang="pt-BR" sz="1050">
                <a:solidFill>
                  <a:srgbClr val="666666"/>
                </a:solidFill>
              </a:rPr>
              <a:t>; </a:t>
            </a:r>
            <a:r>
              <a:rPr lang="pt-BR" sz="1050">
                <a:solidFill>
                  <a:srgbClr val="337AB7"/>
                </a:solidFill>
                <a:uFill>
                  <a:noFill/>
                </a:uFill>
                <a:hlinkClick r:id="rId25">
                  <a:extLst>
                    <a:ext uri="{A12FA001-AC4F-418D-AE19-62706E023703}">
                      <ahyp:hlinkClr val="tx"/>
                    </a:ext>
                  </a:extLst>
                </a:hlinkClick>
              </a:rPr>
              <a:t>19011601 </a:t>
            </a:r>
            <a:r>
              <a:rPr lang="pt-BR" sz="1050">
                <a:solidFill>
                  <a:srgbClr val="666666"/>
                </a:solidFill>
              </a:rPr>
              <a:t>; </a:t>
            </a:r>
            <a:r>
              <a:rPr lang="pt-BR" sz="1050">
                <a:solidFill>
                  <a:srgbClr val="337AB7"/>
                </a:solidFill>
                <a:uFill>
                  <a:noFill/>
                </a:uFill>
                <a:hlinkClick r:id="rId26">
                  <a:extLst>
                    <a:ext uri="{A12FA001-AC4F-418D-AE19-62706E023703}">
                      <ahyp:hlinkClr val="tx"/>
                    </a:ext>
                  </a:extLst>
                </a:hlinkClick>
              </a:rPr>
              <a:t>7435774 </a:t>
            </a:r>
            <a:r>
              <a:rPr lang="pt-BR" sz="1050">
                <a:solidFill>
                  <a:srgbClr val="666666"/>
                </a:solidFill>
              </a:rPr>
              <a:t>; </a:t>
            </a:r>
            <a:r>
              <a:rPr lang="pt-BR" sz="1050">
                <a:solidFill>
                  <a:srgbClr val="337AB7"/>
                </a:solidFill>
                <a:uFill>
                  <a:noFill/>
                </a:uFill>
                <a:hlinkClick r:id="rId27">
                  <a:extLst>
                    <a:ext uri="{A12FA001-AC4F-418D-AE19-62706E023703}">
                      <ahyp:hlinkClr val="tx"/>
                    </a:ext>
                  </a:extLst>
                </a:hlinkClick>
              </a:rPr>
              <a:t>1992979 </a:t>
            </a:r>
            <a:r>
              <a:rPr lang="pt-BR" sz="1050">
                <a:solidFill>
                  <a:srgbClr val="666666"/>
                </a:solidFill>
              </a:rPr>
              <a: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Etiology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Unknown</a:t>
            </a:r>
            <a:endParaRPr sz="1050">
              <a:solidFill>
                <a:srgbClr val="666666"/>
              </a:solidFill>
            </a:endParaRPr>
          </a:p>
          <a:p>
            <a:pPr indent="0" lvl="0" marL="0" rtl="0" algn="l">
              <a:lnSpc>
                <a:spcPct val="100000"/>
              </a:lnSpc>
              <a:spcBef>
                <a:spcPts val="0"/>
              </a:spcBef>
              <a:spcAft>
                <a:spcPts val="0"/>
              </a:spcAft>
              <a:buNone/>
            </a:pPr>
            <a:r>
              <a:t/>
            </a:r>
            <a:endParaRPr sz="1050">
              <a:solidFill>
                <a:srgbClr val="66666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2"/>
          <p:cNvSpPr txBox="1"/>
          <p:nvPr/>
        </p:nvSpPr>
        <p:spPr>
          <a:xfrm>
            <a:off x="76200" y="-19550"/>
            <a:ext cx="9016200" cy="4956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pt-BR" sz="1000">
                <a:solidFill>
                  <a:srgbClr val="666666"/>
                </a:solidFill>
              </a:rPr>
              <a:t>Pathogenesis  </a:t>
            </a:r>
            <a:endParaRPr b="1" sz="1000">
              <a:solidFill>
                <a:srgbClr val="666666"/>
              </a:solidFill>
            </a:endParaRPr>
          </a:p>
          <a:p>
            <a:pPr indent="0" lvl="0" marL="0" rtl="0" algn="just">
              <a:lnSpc>
                <a:spcPct val="100000"/>
              </a:lnSpc>
              <a:spcBef>
                <a:spcPts val="0"/>
              </a:spcBef>
              <a:spcAft>
                <a:spcPts val="0"/>
              </a:spcAft>
              <a:buNone/>
            </a:pPr>
            <a:r>
              <a:rPr lang="pt-BR" sz="1000">
                <a:solidFill>
                  <a:srgbClr val="666666"/>
                </a:solidFill>
              </a:rPr>
              <a:t>Secretory carcinomas are characterized by a t(12;15)(p13;q25) translocation, which results in an </a:t>
            </a:r>
            <a:r>
              <a:rPr i="1" lang="pt-BR" sz="1000">
                <a:solidFill>
                  <a:srgbClr val="666666"/>
                </a:solidFill>
              </a:rPr>
              <a:t>ETV6</a:t>
            </a:r>
            <a:r>
              <a:rPr lang="pt-BR" sz="1000">
                <a:solidFill>
                  <a:srgbClr val="666666"/>
                </a:solidFill>
              </a:rPr>
              <a:t>-</a:t>
            </a:r>
            <a:r>
              <a:rPr i="1" lang="pt-BR" sz="1000">
                <a:solidFill>
                  <a:srgbClr val="666666"/>
                </a:solidFill>
              </a:rPr>
              <a:t>NTRK3</a:t>
            </a:r>
            <a:r>
              <a:rPr lang="pt-BR" sz="1000">
                <a:solidFill>
                  <a:srgbClr val="666666"/>
                </a:solidFill>
              </a:rPr>
              <a:t> fusion gene that is present in the in situ and invasive components, indicating that this is an early event in tumorigenesis {</a:t>
            </a:r>
            <a:r>
              <a:rPr lang="pt-BR" sz="1000">
                <a:solidFill>
                  <a:srgbClr val="337AB7"/>
                </a:solidFill>
                <a:uFill>
                  <a:noFill/>
                </a:uFill>
                <a:hlinkClick r:id="rId3">
                  <a:extLst>
                    <a:ext uri="{A12FA001-AC4F-418D-AE19-62706E023703}">
                      <ahyp:hlinkClr val="tx"/>
                    </a:ext>
                  </a:extLst>
                </a:hlinkClick>
              </a:rPr>
              <a:t> 28548128 </a:t>
            </a:r>
            <a:r>
              <a:rPr lang="pt-BR" sz="1000">
                <a:solidFill>
                  <a:srgbClr val="666666"/>
                </a:solidFill>
              </a:rPr>
              <a:t>; </a:t>
            </a:r>
            <a:r>
              <a:rPr lang="pt-BR" sz="1000">
                <a:solidFill>
                  <a:srgbClr val="337AB7"/>
                </a:solidFill>
                <a:uFill>
                  <a:noFill/>
                </a:uFill>
                <a:hlinkClick r:id="rId4">
                  <a:extLst>
                    <a:ext uri="{A12FA001-AC4F-418D-AE19-62706E023703}">
                      <ahyp:hlinkClr val="tx"/>
                    </a:ext>
                  </a:extLst>
                </a:hlinkClick>
              </a:rPr>
              <a:t>19011601 </a:t>
            </a:r>
            <a:r>
              <a:rPr lang="pt-BR" sz="1000">
                <a:solidFill>
                  <a:srgbClr val="666666"/>
                </a:solidFill>
              </a:rPr>
              <a:t>; </a:t>
            </a:r>
            <a:r>
              <a:rPr lang="pt-BR" sz="1000">
                <a:solidFill>
                  <a:srgbClr val="337AB7"/>
                </a:solidFill>
                <a:uFill>
                  <a:noFill/>
                </a:uFill>
                <a:hlinkClick r:id="rId5">
                  <a:extLst>
                    <a:ext uri="{A12FA001-AC4F-418D-AE19-62706E023703}">
                      <ahyp:hlinkClr val="tx"/>
                    </a:ext>
                  </a:extLst>
                </a:hlinkClick>
              </a:rPr>
              <a:t>12450792 </a:t>
            </a:r>
            <a:r>
              <a:rPr lang="pt-BR" sz="1000">
                <a:solidFill>
                  <a:srgbClr val="666666"/>
                </a:solidFill>
              </a:rPr>
              <a:t>}. Among the breast carcinomas, </a:t>
            </a:r>
            <a:r>
              <a:rPr i="1" lang="pt-BR" sz="1000">
                <a:solidFill>
                  <a:srgbClr val="666666"/>
                </a:solidFill>
              </a:rPr>
              <a:t>ETV6</a:t>
            </a:r>
            <a:r>
              <a:rPr lang="pt-BR" sz="1000">
                <a:solidFill>
                  <a:srgbClr val="666666"/>
                </a:solidFill>
              </a:rPr>
              <a:t>-</a:t>
            </a:r>
            <a:r>
              <a:rPr i="1" lang="pt-BR" sz="1000">
                <a:solidFill>
                  <a:srgbClr val="666666"/>
                </a:solidFill>
              </a:rPr>
              <a:t>NTRK3</a:t>
            </a:r>
            <a:r>
              <a:rPr lang="pt-BR" sz="1000">
                <a:solidFill>
                  <a:srgbClr val="666666"/>
                </a:solidFill>
              </a:rPr>
              <a:t> is specific for secretory carcinoma {</a:t>
            </a:r>
            <a:r>
              <a:rPr lang="pt-BR" sz="1000">
                <a:solidFill>
                  <a:srgbClr val="337AB7"/>
                </a:solidFill>
                <a:uFill>
                  <a:noFill/>
                </a:uFill>
                <a:hlinkClick r:id="rId6">
                  <a:extLst>
                    <a:ext uri="{A12FA001-AC4F-418D-AE19-62706E023703}">
                      <ahyp:hlinkClr val="tx"/>
                    </a:ext>
                  </a:extLst>
                </a:hlinkClick>
              </a:rPr>
              <a:t> 15101049 </a:t>
            </a:r>
            <a:r>
              <a:rPr lang="pt-BR" sz="1000">
                <a:solidFill>
                  <a:srgbClr val="666666"/>
                </a:solidFill>
              </a:rPr>
              <a:t>}. </a:t>
            </a:r>
            <a:r>
              <a:rPr i="1" lang="pt-BR" sz="1000">
                <a:solidFill>
                  <a:srgbClr val="666666"/>
                </a:solidFill>
              </a:rPr>
              <a:t>ETV6</a:t>
            </a:r>
            <a:r>
              <a:rPr lang="pt-BR" sz="1000">
                <a:solidFill>
                  <a:srgbClr val="666666"/>
                </a:solidFill>
              </a:rPr>
              <a:t>-</a:t>
            </a:r>
            <a:r>
              <a:rPr i="1" lang="pt-BR" sz="1000">
                <a:solidFill>
                  <a:srgbClr val="666666"/>
                </a:solidFill>
              </a:rPr>
              <a:t>NTRK3</a:t>
            </a:r>
            <a:r>
              <a:rPr lang="pt-BR" sz="1000">
                <a:solidFill>
                  <a:srgbClr val="666666"/>
                </a:solidFill>
              </a:rPr>
              <a:t>, which was initially identified in congenital fibrosarcoma {</a:t>
            </a:r>
            <a:r>
              <a:rPr lang="pt-BR" sz="1000">
                <a:solidFill>
                  <a:srgbClr val="337AB7"/>
                </a:solidFill>
                <a:uFill>
                  <a:noFill/>
                </a:uFill>
                <a:hlinkClick r:id="rId7">
                  <a:extLst>
                    <a:ext uri="{A12FA001-AC4F-418D-AE19-62706E023703}">
                      <ahyp:hlinkClr val="tx"/>
                    </a:ext>
                  </a:extLst>
                </a:hlinkClick>
              </a:rPr>
              <a:t> 9462753 </a:t>
            </a:r>
            <a:r>
              <a:rPr lang="pt-BR" sz="1000">
                <a:solidFill>
                  <a:srgbClr val="666666"/>
                </a:solidFill>
              </a:rPr>
              <a:t>} and cellular mesoblastic nephroma {</a:t>
            </a:r>
            <a:r>
              <a:rPr lang="pt-BR" sz="1000">
                <a:solidFill>
                  <a:srgbClr val="337AB7"/>
                </a:solidFill>
                <a:uFill>
                  <a:noFill/>
                </a:uFill>
                <a:hlinkClick r:id="rId8">
                  <a:extLst>
                    <a:ext uri="{A12FA001-AC4F-418D-AE19-62706E023703}">
                      <ahyp:hlinkClr val="tx"/>
                    </a:ext>
                  </a:extLst>
                </a:hlinkClick>
              </a:rPr>
              <a:t> 9823307 </a:t>
            </a:r>
            <a:r>
              <a:rPr lang="pt-BR" sz="1000">
                <a:solidFill>
                  <a:srgbClr val="666666"/>
                </a:solidFill>
              </a:rPr>
              <a:t>}, encodes a constitutively activated chimeric tyrosine kinase that signals through the RAS-MAPK and PI3K pathways to drive cellular transformation and oncogenesis {</a:t>
            </a:r>
            <a:r>
              <a:rPr lang="pt-BR" sz="1000">
                <a:solidFill>
                  <a:srgbClr val="337AB7"/>
                </a:solidFill>
                <a:uFill>
                  <a:noFill/>
                </a:uFill>
                <a:hlinkClick r:id="rId9">
                  <a:extLst>
                    <a:ext uri="{A12FA001-AC4F-418D-AE19-62706E023703}">
                      <ahyp:hlinkClr val="tx"/>
                    </a:ext>
                  </a:extLst>
                </a:hlinkClick>
              </a:rPr>
              <a:t> 11751416 </a:t>
            </a:r>
            <a:r>
              <a:rPr lang="pt-BR" sz="1000">
                <a:solidFill>
                  <a:srgbClr val="666666"/>
                </a:solidFill>
              </a:rPr>
              <a:t>}. </a:t>
            </a:r>
            <a:r>
              <a:rPr i="1" lang="pt-BR" sz="1000">
                <a:solidFill>
                  <a:srgbClr val="666666"/>
                </a:solidFill>
              </a:rPr>
              <a:t>ETV6</a:t>
            </a:r>
            <a:r>
              <a:rPr lang="pt-BR" sz="1000">
                <a:solidFill>
                  <a:srgbClr val="666666"/>
                </a:solidFill>
              </a:rPr>
              <a:t>-</a:t>
            </a:r>
            <a:r>
              <a:rPr i="1" lang="pt-BR" sz="1000">
                <a:solidFill>
                  <a:srgbClr val="666666"/>
                </a:solidFill>
              </a:rPr>
              <a:t>NTRK3</a:t>
            </a:r>
            <a:r>
              <a:rPr lang="pt-BR" sz="1000">
                <a:solidFill>
                  <a:srgbClr val="666666"/>
                </a:solidFill>
              </a:rPr>
              <a:t> has also been identified in mammary analogue secretory carcinomas arising in other sites, such as the salivary glands, thyroid, and skin {</a:t>
            </a:r>
            <a:r>
              <a:rPr lang="pt-BR" sz="1000">
                <a:solidFill>
                  <a:srgbClr val="337AB7"/>
                </a:solidFill>
                <a:uFill>
                  <a:noFill/>
                </a:uFill>
                <a:hlinkClick r:id="rId10">
                  <a:extLst>
                    <a:ext uri="{A12FA001-AC4F-418D-AE19-62706E023703}">
                      <ahyp:hlinkClr val="tx"/>
                    </a:ext>
                  </a:extLst>
                </a:hlinkClick>
              </a:rPr>
              <a:t> 27631515 </a:t>
            </a:r>
            <a:r>
              <a:rPr lang="pt-BR" sz="1000">
                <a:solidFill>
                  <a:srgbClr val="666666"/>
                </a:solidFill>
              </a:rPr>
              <a:t>; </a:t>
            </a:r>
            <a:r>
              <a:rPr lang="pt-BR" sz="1000">
                <a:solidFill>
                  <a:srgbClr val="337AB7"/>
                </a:solidFill>
                <a:uFill>
                  <a:noFill/>
                </a:uFill>
                <a:hlinkClick r:id="rId11">
                  <a:extLst>
                    <a:ext uri="{A12FA001-AC4F-418D-AE19-62706E023703}">
                      <ahyp:hlinkClr val="tx"/>
                    </a:ext>
                  </a:extLst>
                </a:hlinkClick>
              </a:rPr>
              <a:t>27282352 </a:t>
            </a:r>
            <a:r>
              <a:rPr lang="pt-BR" sz="1000">
                <a:solidFill>
                  <a:srgbClr val="666666"/>
                </a:solidFill>
              </a:rPr>
              <a:t>; </a:t>
            </a:r>
            <a:r>
              <a:rPr lang="pt-BR" sz="1000">
                <a:solidFill>
                  <a:srgbClr val="337AB7"/>
                </a:solidFill>
                <a:uFill>
                  <a:noFill/>
                </a:uFill>
                <a:hlinkClick r:id="rId12">
                  <a:extLst>
                    <a:ext uri="{A12FA001-AC4F-418D-AE19-62706E023703}">
                      <ahyp:hlinkClr val="tx"/>
                    </a:ext>
                  </a:extLst>
                </a:hlinkClick>
              </a:rPr>
              <a:t>20410810 </a:t>
            </a:r>
            <a:r>
              <a:rPr lang="pt-BR" sz="1000">
                <a:solidFill>
                  <a:srgbClr val="666666"/>
                </a:solidFill>
              </a:rPr>
              <a:t>}. The shared morphological, immunophenotypic, and genetic features of secretory breast carcinomas with analogous tumours at other sites suggest a common pathogenetic origin irrespective of location for these lesions. Notably, ETV6-NTRK3 expression has also been documented in other tumour types, including thyroid papillary carcinoma, leukaemia, glioma, and other carcinomas {</a:t>
            </a:r>
            <a:r>
              <a:rPr lang="pt-BR" sz="1000">
                <a:solidFill>
                  <a:srgbClr val="337AB7"/>
                </a:solidFill>
                <a:uFill>
                  <a:noFill/>
                </a:uFill>
                <a:hlinkClick r:id="rId13">
                  <a:extLst>
                    <a:ext uri="{A12FA001-AC4F-418D-AE19-62706E023703}">
                      <ahyp:hlinkClr val="tx"/>
                    </a:ext>
                  </a:extLst>
                </a:hlinkClick>
              </a:rPr>
              <a:t> 30333516 </a:t>
            </a:r>
            <a:r>
              <a:rPr lang="pt-BR" sz="1000">
                <a:solidFill>
                  <a:srgbClr val="666666"/>
                </a:solidFill>
              </a:rPr>
              <a:t>}. This fusion is therefore unique in being expressed in tumours derived across multiple cell lineages. Other than this alteration, these tumours are relatively quiet genomically, with very low mutation burdens and only occasional chromosomal gains and losses {</a:t>
            </a:r>
            <a:r>
              <a:rPr lang="pt-BR" sz="1000">
                <a:solidFill>
                  <a:srgbClr val="337AB7"/>
                </a:solidFill>
                <a:uFill>
                  <a:noFill/>
                </a:uFill>
                <a:hlinkClick r:id="rId14">
                  <a:extLst>
                    <a:ext uri="{A12FA001-AC4F-418D-AE19-62706E023703}">
                      <ahyp:hlinkClr val="tx"/>
                    </a:ext>
                  </a:extLst>
                </a:hlinkClick>
              </a:rPr>
              <a:t> 28548128 </a:t>
            </a:r>
            <a:r>
              <a:rPr lang="pt-BR" sz="1000">
                <a:solidFill>
                  <a:srgbClr val="666666"/>
                </a:solidFill>
              </a:rPr>
              <a:t>}.</a:t>
            </a:r>
            <a:endParaRPr sz="1000">
              <a:solidFill>
                <a:srgbClr val="666666"/>
              </a:solidFill>
            </a:endParaRPr>
          </a:p>
          <a:p>
            <a:pPr indent="0" lvl="0" marL="0" rtl="0" algn="l">
              <a:lnSpc>
                <a:spcPct val="100000"/>
              </a:lnSpc>
              <a:spcBef>
                <a:spcPts val="0"/>
              </a:spcBef>
              <a:spcAft>
                <a:spcPts val="0"/>
              </a:spcAft>
              <a:buNone/>
            </a:pPr>
            <a:r>
              <a:rPr b="1" lang="pt-BR" sz="1000">
                <a:solidFill>
                  <a:srgbClr val="666666"/>
                </a:solidFill>
              </a:rPr>
              <a:t>Macroscopic appearance  </a:t>
            </a:r>
            <a:endParaRPr b="1" sz="1000">
              <a:solidFill>
                <a:srgbClr val="666666"/>
              </a:solidFill>
            </a:endParaRPr>
          </a:p>
          <a:p>
            <a:pPr indent="0" lvl="0" marL="0" rtl="0" algn="just">
              <a:lnSpc>
                <a:spcPct val="100000"/>
              </a:lnSpc>
              <a:spcBef>
                <a:spcPts val="0"/>
              </a:spcBef>
              <a:spcAft>
                <a:spcPts val="0"/>
              </a:spcAft>
              <a:buNone/>
            </a:pPr>
            <a:r>
              <a:rPr lang="pt-BR" sz="1000">
                <a:solidFill>
                  <a:srgbClr val="666666"/>
                </a:solidFill>
              </a:rPr>
              <a:t>Secretory carcinomas are typically solitary, firm, circumscribed masses with greyish-white or yellowish-tan cut surfaces. Multifocal tumours have been described {</a:t>
            </a:r>
            <a:r>
              <a:rPr lang="pt-BR" sz="1000">
                <a:solidFill>
                  <a:srgbClr val="337AB7"/>
                </a:solidFill>
                <a:uFill>
                  <a:noFill/>
                </a:uFill>
                <a:hlinkClick r:id="rId15">
                  <a:extLst>
                    <a:ext uri="{A12FA001-AC4F-418D-AE19-62706E023703}">
                      <ahyp:hlinkClr val="tx"/>
                    </a:ext>
                  </a:extLst>
                </a:hlinkClick>
              </a:rPr>
              <a:t> 26291510 </a:t>
            </a:r>
            <a:r>
              <a:rPr lang="pt-BR" sz="1000">
                <a:solidFill>
                  <a:srgbClr val="666666"/>
                </a:solidFill>
              </a:rPr>
              <a:t>; </a:t>
            </a:r>
            <a:r>
              <a:rPr lang="pt-BR" sz="1000">
                <a:solidFill>
                  <a:srgbClr val="337AB7"/>
                </a:solidFill>
                <a:uFill>
                  <a:noFill/>
                </a:uFill>
                <a:hlinkClick r:id="rId16">
                  <a:extLst>
                    <a:ext uri="{A12FA001-AC4F-418D-AE19-62706E023703}">
                      <ahyp:hlinkClr val="tx"/>
                    </a:ext>
                  </a:extLst>
                </a:hlinkClick>
              </a:rPr>
              <a:t>14691916 </a:t>
            </a:r>
            <a:r>
              <a:rPr lang="pt-BR" sz="1000">
                <a:solidFill>
                  <a:srgbClr val="666666"/>
                </a:solidFill>
              </a:rPr>
              <a:t>}. The mean tumour size is about 2 cm, but size ranges from 0.5 to 16 cm {</a:t>
            </a:r>
            <a:r>
              <a:rPr lang="pt-BR" sz="1000">
                <a:solidFill>
                  <a:srgbClr val="337AB7"/>
                </a:solidFill>
                <a:uFill>
                  <a:noFill/>
                </a:uFill>
                <a:hlinkClick r:id="rId17">
                  <a:extLst>
                    <a:ext uri="{A12FA001-AC4F-418D-AE19-62706E023703}">
                      <ahyp:hlinkClr val="tx"/>
                    </a:ext>
                  </a:extLst>
                </a:hlinkClick>
              </a:rPr>
              <a:t> 6445777 </a:t>
            </a:r>
            <a:r>
              <a:rPr lang="pt-BR" sz="1000">
                <a:solidFill>
                  <a:srgbClr val="666666"/>
                </a:solidFill>
              </a:rPr>
              <a:t>; </a:t>
            </a:r>
            <a:r>
              <a:rPr lang="pt-BR" sz="1000">
                <a:solidFill>
                  <a:srgbClr val="337AB7"/>
                </a:solidFill>
                <a:uFill>
                  <a:noFill/>
                </a:uFill>
                <a:hlinkClick r:id="rId18">
                  <a:extLst>
                    <a:ext uri="{A12FA001-AC4F-418D-AE19-62706E023703}">
                      <ahyp:hlinkClr val="tx"/>
                    </a:ext>
                  </a:extLst>
                </a:hlinkClick>
              </a:rPr>
              <a:t>22157932 </a:t>
            </a:r>
            <a:r>
              <a:rPr lang="pt-BR" sz="1000">
                <a:solidFill>
                  <a:srgbClr val="666666"/>
                </a:solidFill>
              </a:rPr>
              <a:t>; </a:t>
            </a:r>
            <a:r>
              <a:rPr lang="pt-BR" sz="1000">
                <a:solidFill>
                  <a:srgbClr val="337AB7"/>
                </a:solidFill>
                <a:uFill>
                  <a:noFill/>
                </a:uFill>
                <a:hlinkClick r:id="rId19">
                  <a:extLst>
                    <a:ext uri="{A12FA001-AC4F-418D-AE19-62706E023703}">
                      <ahyp:hlinkClr val="tx"/>
                    </a:ext>
                  </a:extLst>
                </a:hlinkClick>
              </a:rPr>
              <a:t>28548128 </a:t>
            </a:r>
            <a:r>
              <a:rPr lang="pt-BR" sz="1000">
                <a:solidFill>
                  <a:srgbClr val="666666"/>
                </a:solidFill>
              </a:rPr>
              <a:t>; </a:t>
            </a:r>
            <a:r>
              <a:rPr lang="pt-BR" sz="1000">
                <a:solidFill>
                  <a:srgbClr val="337AB7"/>
                </a:solidFill>
                <a:uFill>
                  <a:noFill/>
                </a:uFill>
                <a:hlinkClick r:id="rId20">
                  <a:extLst>
                    <a:ext uri="{A12FA001-AC4F-418D-AE19-62706E023703}">
                      <ahyp:hlinkClr val="tx"/>
                    </a:ext>
                  </a:extLst>
                </a:hlinkClick>
              </a:rPr>
              <a:t>26291510 </a:t>
            </a:r>
            <a:r>
              <a:rPr lang="pt-BR" sz="1000">
                <a:solidFill>
                  <a:srgbClr val="666666"/>
                </a:solidFill>
              </a:rPr>
              <a:t>; </a:t>
            </a:r>
            <a:r>
              <a:rPr lang="pt-BR" sz="1000">
                <a:solidFill>
                  <a:srgbClr val="337AB7"/>
                </a:solidFill>
                <a:uFill>
                  <a:noFill/>
                </a:uFill>
                <a:hlinkClick r:id="rId21">
                  <a:extLst>
                    <a:ext uri="{A12FA001-AC4F-418D-AE19-62706E023703}">
                      <ahyp:hlinkClr val="tx"/>
                    </a:ext>
                  </a:extLst>
                </a:hlinkClick>
              </a:rPr>
              <a:t>14691916 </a:t>
            </a:r>
            <a:r>
              <a:rPr lang="pt-BR" sz="1000">
                <a:solidFill>
                  <a:srgbClr val="666666"/>
                </a:solidFill>
              </a:rPr>
              <a:t>; </a:t>
            </a:r>
            <a:r>
              <a:rPr lang="pt-BR" sz="1000">
                <a:solidFill>
                  <a:srgbClr val="337AB7"/>
                </a:solidFill>
                <a:uFill>
                  <a:noFill/>
                </a:uFill>
                <a:hlinkClick r:id="rId22">
                  <a:extLst>
                    <a:ext uri="{A12FA001-AC4F-418D-AE19-62706E023703}">
                      <ahyp:hlinkClr val="tx"/>
                    </a:ext>
                  </a:extLst>
                </a:hlinkClick>
              </a:rPr>
              <a:t>22832018 </a:t>
            </a:r>
            <a:r>
              <a:rPr lang="pt-BR" sz="1000">
                <a:solidFill>
                  <a:srgbClr val="666666"/>
                </a:solidFill>
              </a:rPr>
              <a:t>; </a:t>
            </a:r>
            <a:r>
              <a:rPr lang="pt-BR" sz="1000">
                <a:solidFill>
                  <a:srgbClr val="337AB7"/>
                </a:solidFill>
                <a:uFill>
                  <a:noFill/>
                </a:uFill>
                <a:hlinkClick r:id="rId23">
                  <a:extLst>
                    <a:ext uri="{A12FA001-AC4F-418D-AE19-62706E023703}">
                      <ahyp:hlinkClr val="tx"/>
                    </a:ext>
                  </a:extLst>
                </a:hlinkClick>
              </a:rPr>
              <a:t>19011601 </a:t>
            </a:r>
            <a:r>
              <a:rPr lang="pt-BR" sz="1000">
                <a:solidFill>
                  <a:srgbClr val="666666"/>
                </a:solidFill>
              </a:rPr>
              <a:t>; </a:t>
            </a:r>
            <a:r>
              <a:rPr lang="pt-BR" sz="1000">
                <a:solidFill>
                  <a:srgbClr val="337AB7"/>
                </a:solidFill>
                <a:uFill>
                  <a:noFill/>
                </a:uFill>
                <a:hlinkClick r:id="rId24">
                  <a:extLst>
                    <a:ext uri="{A12FA001-AC4F-418D-AE19-62706E023703}">
                      <ahyp:hlinkClr val="tx"/>
                    </a:ext>
                  </a:extLst>
                </a:hlinkClick>
              </a:rPr>
              <a:t>7435774 </a:t>
            </a:r>
            <a:r>
              <a:rPr lang="pt-BR" sz="1000">
                <a:solidFill>
                  <a:srgbClr val="666666"/>
                </a:solidFill>
              </a:rPr>
              <a:t>; </a:t>
            </a:r>
            <a:r>
              <a:rPr lang="pt-BR" sz="1000">
                <a:solidFill>
                  <a:srgbClr val="337AB7"/>
                </a:solidFill>
                <a:uFill>
                  <a:noFill/>
                </a:uFill>
                <a:hlinkClick r:id="rId25">
                  <a:extLst>
                    <a:ext uri="{A12FA001-AC4F-418D-AE19-62706E023703}">
                      <ahyp:hlinkClr val="tx"/>
                    </a:ext>
                  </a:extLst>
                </a:hlinkClick>
              </a:rPr>
              <a:t>2925177 </a:t>
            </a:r>
            <a:r>
              <a:rPr lang="pt-BR" sz="1000">
                <a:solidFill>
                  <a:srgbClr val="666666"/>
                </a:solidFill>
              </a:rPr>
              <a:t>}.</a:t>
            </a:r>
            <a:endParaRPr sz="1000">
              <a:solidFill>
                <a:srgbClr val="666666"/>
              </a:solidFill>
            </a:endParaRPr>
          </a:p>
          <a:p>
            <a:pPr indent="0" lvl="0" marL="0" rtl="0" algn="l">
              <a:lnSpc>
                <a:spcPct val="100000"/>
              </a:lnSpc>
              <a:spcBef>
                <a:spcPts val="0"/>
              </a:spcBef>
              <a:spcAft>
                <a:spcPts val="0"/>
              </a:spcAft>
              <a:buNone/>
            </a:pPr>
            <a:r>
              <a:rPr b="1" lang="pt-BR" sz="1000">
                <a:solidFill>
                  <a:srgbClr val="666666"/>
                </a:solidFill>
              </a:rPr>
              <a:t>Histopathology  </a:t>
            </a:r>
            <a:endParaRPr b="1" sz="1000">
              <a:solidFill>
                <a:srgbClr val="666666"/>
              </a:solidFill>
            </a:endParaRPr>
          </a:p>
          <a:p>
            <a:pPr indent="0" lvl="0" marL="0" rtl="0" algn="just">
              <a:lnSpc>
                <a:spcPct val="100000"/>
              </a:lnSpc>
              <a:spcBef>
                <a:spcPts val="0"/>
              </a:spcBef>
              <a:spcAft>
                <a:spcPts val="0"/>
              </a:spcAft>
              <a:buNone/>
            </a:pPr>
            <a:r>
              <a:rPr lang="pt-BR" sz="1000">
                <a:solidFill>
                  <a:srgbClr val="666666"/>
                </a:solidFill>
              </a:rPr>
              <a:t>Secretory carcinomas are composed of polygonal tumour cells with eosinophilic granular or vacuolated cytoplasm and round to oval nuclei arranged in microcystic/honeycomb, solid, tubular, or papillary growth patterns. Microcystic areas can simulate thyroid follicles and may merge to form small solid sheets. Most tumours show mixed patterns. Intracytoplasmic and extracellular eosinophilic or amphophilic secretions are consistently present and stain positively with PAS, mucicarmine, and Alcian blue. Nuclear pleomorphism is almost always mild or moderate, and mitotic activity is low. The vast majority of secretory carcinomas are therefore grade 1 or 2 by modified Nottingham grading, with high-grade tumours being exceptionally rare {</a:t>
            </a:r>
            <a:r>
              <a:rPr lang="pt-BR" sz="1000">
                <a:solidFill>
                  <a:srgbClr val="337AB7"/>
                </a:solidFill>
                <a:uFill>
                  <a:noFill/>
                </a:uFill>
                <a:hlinkClick r:id="rId26">
                  <a:extLst>
                    <a:ext uri="{A12FA001-AC4F-418D-AE19-62706E023703}">
                      <ahyp:hlinkClr val="tx"/>
                    </a:ext>
                  </a:extLst>
                </a:hlinkClick>
              </a:rPr>
              <a:t> 26291510 </a:t>
            </a:r>
            <a:r>
              <a:rPr lang="pt-BR" sz="1000">
                <a:solidFill>
                  <a:srgbClr val="666666"/>
                </a:solidFill>
              </a:rPr>
              <a:t>}. The tumour stroma is often sclerotic. An in situ component may be present; it is typically cribriform or solid with low or intermediate nuclear grade {</a:t>
            </a:r>
            <a:r>
              <a:rPr lang="pt-BR" sz="1000">
                <a:solidFill>
                  <a:srgbClr val="337AB7"/>
                </a:solidFill>
                <a:uFill>
                  <a:noFill/>
                </a:uFill>
                <a:hlinkClick r:id="rId27">
                  <a:extLst>
                    <a:ext uri="{A12FA001-AC4F-418D-AE19-62706E023703}">
                      <ahyp:hlinkClr val="tx"/>
                    </a:ext>
                  </a:extLst>
                </a:hlinkClick>
              </a:rPr>
              <a:t> 28548128 </a:t>
            </a:r>
            <a:r>
              <a:rPr lang="pt-BR" sz="1000">
                <a:solidFill>
                  <a:srgbClr val="666666"/>
                </a:solidFill>
              </a:rPr>
              <a:t>; </a:t>
            </a:r>
            <a:r>
              <a:rPr lang="pt-BR" sz="1000">
                <a:solidFill>
                  <a:srgbClr val="337AB7"/>
                </a:solidFill>
                <a:uFill>
                  <a:noFill/>
                </a:uFill>
                <a:hlinkClick r:id="rId28">
                  <a:extLst>
                    <a:ext uri="{A12FA001-AC4F-418D-AE19-62706E023703}">
                      <ahyp:hlinkClr val="tx"/>
                    </a:ext>
                  </a:extLst>
                </a:hlinkClick>
              </a:rPr>
              <a:t>14691916 </a:t>
            </a:r>
            <a:r>
              <a:rPr lang="pt-BR" sz="1000">
                <a:solidFill>
                  <a:srgbClr val="666666"/>
                </a:solidFill>
              </a:rPr>
              <a:t>; </a:t>
            </a:r>
            <a:r>
              <a:rPr lang="pt-BR" sz="1000">
                <a:solidFill>
                  <a:srgbClr val="337AB7"/>
                </a:solidFill>
                <a:uFill>
                  <a:noFill/>
                </a:uFill>
                <a:hlinkClick r:id="rId29">
                  <a:extLst>
                    <a:ext uri="{A12FA001-AC4F-418D-AE19-62706E023703}">
                      <ahyp:hlinkClr val="tx"/>
                    </a:ext>
                  </a:extLst>
                </a:hlinkClick>
              </a:rPr>
              <a:t>19011601 </a:t>
            </a:r>
            <a:r>
              <a:rPr lang="pt-BR" sz="1000">
                <a:solidFill>
                  <a:srgbClr val="666666"/>
                </a:solidFill>
              </a:rPr>
              <a:t>} and may be identified with the use of myoepithelial antigens.</a:t>
            </a:r>
            <a:endParaRPr sz="1000">
              <a:solidFill>
                <a:srgbClr val="666666"/>
              </a:solidFill>
            </a:endParaRPr>
          </a:p>
          <a:p>
            <a:pPr indent="0" lvl="0" marL="0" rtl="0" algn="just">
              <a:lnSpc>
                <a:spcPct val="100000"/>
              </a:lnSpc>
              <a:spcBef>
                <a:spcPts val="0"/>
              </a:spcBef>
              <a:spcAft>
                <a:spcPts val="0"/>
              </a:spcAft>
              <a:buNone/>
            </a:pPr>
            <a:r>
              <a:rPr lang="pt-BR" sz="1000">
                <a:solidFill>
                  <a:srgbClr val="666666"/>
                </a:solidFill>
              </a:rPr>
              <a:t>Immunohistochemically, the tumour cells typically express CEA (polyclonal), S100, mammaglobin, SOX10, and MUC4, often in a strong and diffuse pattern {</a:t>
            </a:r>
            <a:r>
              <a:rPr lang="pt-BR" sz="1000">
                <a:solidFill>
                  <a:srgbClr val="337AB7"/>
                </a:solidFill>
                <a:uFill>
                  <a:noFill/>
                </a:uFill>
                <a:hlinkClick r:id="rId30">
                  <a:extLst>
                    <a:ext uri="{A12FA001-AC4F-418D-AE19-62706E023703}">
                      <ahyp:hlinkClr val="tx"/>
                    </a:ext>
                  </a:extLst>
                </a:hlinkClick>
              </a:rPr>
              <a:t> 22157932 </a:t>
            </a:r>
            <a:r>
              <a:rPr lang="pt-BR" sz="1000">
                <a:solidFill>
                  <a:srgbClr val="666666"/>
                </a:solidFill>
              </a:rPr>
              <a:t>; </a:t>
            </a:r>
            <a:r>
              <a:rPr lang="pt-BR" sz="1000">
                <a:solidFill>
                  <a:srgbClr val="337AB7"/>
                </a:solidFill>
                <a:uFill>
                  <a:noFill/>
                </a:uFill>
                <a:hlinkClick r:id="rId31">
                  <a:extLst>
                    <a:ext uri="{A12FA001-AC4F-418D-AE19-62706E023703}">
                      <ahyp:hlinkClr val="tx"/>
                    </a:ext>
                  </a:extLst>
                </a:hlinkClick>
              </a:rPr>
              <a:t>28548128 </a:t>
            </a:r>
            <a:r>
              <a:rPr lang="pt-BR" sz="1000">
                <a:solidFill>
                  <a:srgbClr val="666666"/>
                </a:solidFill>
              </a:rPr>
              <a:t>; </a:t>
            </a:r>
            <a:r>
              <a:rPr lang="pt-BR" sz="1000">
                <a:solidFill>
                  <a:srgbClr val="337AB7"/>
                </a:solidFill>
                <a:uFill>
                  <a:noFill/>
                </a:uFill>
                <a:hlinkClick r:id="rId32">
                  <a:extLst>
                    <a:ext uri="{A12FA001-AC4F-418D-AE19-62706E023703}">
                      <ahyp:hlinkClr val="tx"/>
                    </a:ext>
                  </a:extLst>
                </a:hlinkClick>
              </a:rPr>
              <a:t>26291510 </a:t>
            </a:r>
            <a:r>
              <a:rPr lang="pt-BR" sz="1000">
                <a:solidFill>
                  <a:srgbClr val="666666"/>
                </a:solidFill>
              </a:rPr>
              <a:t>; </a:t>
            </a:r>
            <a:r>
              <a:rPr lang="pt-BR" sz="1000">
                <a:solidFill>
                  <a:srgbClr val="337AB7"/>
                </a:solidFill>
                <a:uFill>
                  <a:noFill/>
                </a:uFill>
                <a:hlinkClick r:id="rId33">
                  <a:extLst>
                    <a:ext uri="{A12FA001-AC4F-418D-AE19-62706E023703}">
                      <ahyp:hlinkClr val="tx"/>
                    </a:ext>
                  </a:extLst>
                </a:hlinkClick>
              </a:rPr>
              <a:t>19011601 </a:t>
            </a:r>
            <a:r>
              <a:rPr lang="pt-BR" sz="1000">
                <a:solidFill>
                  <a:srgbClr val="666666"/>
                </a:solidFill>
              </a:rPr>
              <a:t>; </a:t>
            </a:r>
            <a:r>
              <a:rPr lang="pt-BR" sz="1000">
                <a:solidFill>
                  <a:srgbClr val="337AB7"/>
                </a:solidFill>
                <a:uFill>
                  <a:noFill/>
                </a:uFill>
                <a:hlinkClick r:id="rId34">
                  <a:extLst>
                    <a:ext uri="{A12FA001-AC4F-418D-AE19-62706E023703}">
                      <ahyp:hlinkClr val="tx"/>
                    </a:ext>
                  </a:extLst>
                </a:hlinkClick>
              </a:rPr>
              <a:t>1992979 </a:t>
            </a:r>
            <a:r>
              <a:rPr lang="pt-BR" sz="1000">
                <a:solidFill>
                  <a:srgbClr val="666666"/>
                </a:solidFill>
              </a:rPr>
              <a:t>}. Most tumours express the basal markers CK5/6 and/or EGFR (HER1), although this expression may be focal {</a:t>
            </a:r>
            <a:r>
              <a:rPr lang="pt-BR" sz="1000">
                <a:solidFill>
                  <a:srgbClr val="337AB7"/>
                </a:solidFill>
                <a:uFill>
                  <a:noFill/>
                </a:uFill>
                <a:hlinkClick r:id="rId35">
                  <a:extLst>
                    <a:ext uri="{A12FA001-AC4F-418D-AE19-62706E023703}">
                      <ahyp:hlinkClr val="tx"/>
                    </a:ext>
                  </a:extLst>
                </a:hlinkClick>
              </a:rPr>
              <a:t> 28548128 </a:t>
            </a:r>
            <a:r>
              <a:rPr lang="pt-BR" sz="1000">
                <a:solidFill>
                  <a:srgbClr val="666666"/>
                </a:solidFill>
              </a:rPr>
              <a:t>; </a:t>
            </a:r>
            <a:r>
              <a:rPr lang="pt-BR" sz="1000">
                <a:solidFill>
                  <a:srgbClr val="337AB7"/>
                </a:solidFill>
                <a:uFill>
                  <a:noFill/>
                </a:uFill>
                <a:hlinkClick r:id="rId36">
                  <a:extLst>
                    <a:ext uri="{A12FA001-AC4F-418D-AE19-62706E023703}">
                      <ahyp:hlinkClr val="tx"/>
                    </a:ext>
                  </a:extLst>
                </a:hlinkClick>
              </a:rPr>
              <a:t>19011601 </a:t>
            </a:r>
            <a:r>
              <a:rPr lang="pt-BR" sz="1000">
                <a:solidFill>
                  <a:srgbClr val="666666"/>
                </a:solidFill>
              </a:rPr>
              <a:t>}. GATA3, CK8/18, KIT (CD117), and vimentin may also be positive. Most cases are triple-negative for ER, PR, and ERBB2 (HER2), but weak ER/PR expression is not uncommon {</a:t>
            </a:r>
            <a:r>
              <a:rPr lang="pt-BR" sz="1000">
                <a:solidFill>
                  <a:srgbClr val="337AB7"/>
                </a:solidFill>
                <a:uFill>
                  <a:noFill/>
                </a:uFill>
                <a:hlinkClick r:id="rId37">
                  <a:extLst>
                    <a:ext uri="{A12FA001-AC4F-418D-AE19-62706E023703}">
                      <ahyp:hlinkClr val="tx"/>
                    </a:ext>
                  </a:extLst>
                </a:hlinkClick>
              </a:rPr>
              <a:t> 28548128 </a:t>
            </a:r>
            <a:r>
              <a:rPr lang="pt-BR" sz="1000">
                <a:solidFill>
                  <a:srgbClr val="666666"/>
                </a:solidFill>
              </a:rPr>
              <a:t>; </a:t>
            </a:r>
            <a:r>
              <a:rPr lang="pt-BR" sz="1000">
                <a:solidFill>
                  <a:srgbClr val="337AB7"/>
                </a:solidFill>
                <a:uFill>
                  <a:noFill/>
                </a:uFill>
                <a:hlinkClick r:id="rId38">
                  <a:extLst>
                    <a:ext uri="{A12FA001-AC4F-418D-AE19-62706E023703}">
                      <ahyp:hlinkClr val="tx"/>
                    </a:ext>
                  </a:extLst>
                </a:hlinkClick>
              </a:rPr>
              <a:t>26291510 </a:t>
            </a:r>
            <a:r>
              <a:rPr lang="pt-BR" sz="1000">
                <a:solidFill>
                  <a:srgbClr val="666666"/>
                </a:solidFill>
              </a:rPr>
              <a:t>; </a:t>
            </a:r>
            <a:r>
              <a:rPr lang="pt-BR" sz="1000">
                <a:solidFill>
                  <a:srgbClr val="337AB7"/>
                </a:solidFill>
                <a:uFill>
                  <a:noFill/>
                </a:uFill>
                <a:hlinkClick r:id="rId39">
                  <a:extLst>
                    <a:ext uri="{A12FA001-AC4F-418D-AE19-62706E023703}">
                      <ahyp:hlinkClr val="tx"/>
                    </a:ext>
                  </a:extLst>
                </a:hlinkClick>
              </a:rPr>
              <a:t>19011601 </a:t>
            </a:r>
            <a:r>
              <a:rPr lang="pt-BR" sz="1000">
                <a:solidFill>
                  <a:srgbClr val="666666"/>
                </a:solidFill>
              </a:rPr>
              <a:t>}. The Ki-67 proliferation index is variable but often &lt; 20% {</a:t>
            </a:r>
            <a:r>
              <a:rPr lang="pt-BR" sz="1000">
                <a:solidFill>
                  <a:srgbClr val="337AB7"/>
                </a:solidFill>
                <a:uFill>
                  <a:noFill/>
                </a:uFill>
                <a:hlinkClick r:id="rId40">
                  <a:extLst>
                    <a:ext uri="{A12FA001-AC4F-418D-AE19-62706E023703}">
                      <ahyp:hlinkClr val="tx"/>
                    </a:ext>
                  </a:extLst>
                </a:hlinkClick>
              </a:rPr>
              <a:t> 22157932 </a:t>
            </a:r>
            <a:r>
              <a:rPr lang="pt-BR" sz="1000">
                <a:solidFill>
                  <a:srgbClr val="666666"/>
                </a:solidFill>
              </a:rPr>
              <a:t>; </a:t>
            </a:r>
            <a:r>
              <a:rPr lang="pt-BR" sz="1000">
                <a:solidFill>
                  <a:srgbClr val="337AB7"/>
                </a:solidFill>
                <a:uFill>
                  <a:noFill/>
                </a:uFill>
                <a:hlinkClick r:id="rId41">
                  <a:extLst>
                    <a:ext uri="{A12FA001-AC4F-418D-AE19-62706E023703}">
                      <ahyp:hlinkClr val="tx"/>
                    </a:ext>
                  </a:extLst>
                </a:hlinkClick>
              </a:rPr>
              <a:t>26291510 </a:t>
            </a:r>
            <a:r>
              <a:rPr lang="pt-BR" sz="1000">
                <a:solidFill>
                  <a:srgbClr val="666666"/>
                </a:solidFill>
              </a:rPr>
              <a:t>; </a:t>
            </a:r>
            <a:r>
              <a:rPr lang="pt-BR" sz="1000">
                <a:solidFill>
                  <a:srgbClr val="337AB7"/>
                </a:solidFill>
                <a:uFill>
                  <a:noFill/>
                </a:uFill>
                <a:hlinkClick r:id="rId42">
                  <a:extLst>
                    <a:ext uri="{A12FA001-AC4F-418D-AE19-62706E023703}">
                      <ahyp:hlinkClr val="tx"/>
                    </a:ext>
                  </a:extLst>
                </a:hlinkClick>
              </a:rPr>
              <a:t>14691916 </a:t>
            </a:r>
            <a:r>
              <a:rPr lang="pt-BR" sz="1000">
                <a:solidFill>
                  <a:srgbClr val="666666"/>
                </a:solidFill>
              </a:rPr>
              <a:t>}.</a:t>
            </a:r>
            <a:endParaRPr sz="1000">
              <a:solidFill>
                <a:srgbClr val="666666"/>
              </a:solidFill>
            </a:endParaRPr>
          </a:p>
          <a:p>
            <a:pPr indent="0" lvl="0" marL="0" rtl="0" algn="just">
              <a:lnSpc>
                <a:spcPct val="100000"/>
              </a:lnSpc>
              <a:spcBef>
                <a:spcPts val="0"/>
              </a:spcBef>
              <a:spcAft>
                <a:spcPts val="0"/>
              </a:spcAft>
              <a:buNone/>
            </a:pPr>
            <a:r>
              <a:rPr lang="pt-BR" sz="1000">
                <a:solidFill>
                  <a:srgbClr val="666666"/>
                </a:solidFill>
              </a:rPr>
              <a:t>The differential diagnosis may include carcinoma with apocrine differentiation (usually AR-positive), acinic cell carcinoma {</a:t>
            </a:r>
            <a:r>
              <a:rPr lang="pt-BR" sz="1000">
                <a:solidFill>
                  <a:srgbClr val="337AB7"/>
                </a:solidFill>
                <a:uFill>
                  <a:noFill/>
                </a:uFill>
                <a:hlinkClick r:id="rId43">
                  <a:extLst>
                    <a:ext uri="{A12FA001-AC4F-418D-AE19-62706E023703}">
                      <ahyp:hlinkClr val="tx"/>
                    </a:ext>
                  </a:extLst>
                </a:hlinkClick>
              </a:rPr>
              <a:t> 18462362 </a:t>
            </a:r>
            <a:r>
              <a:rPr lang="pt-BR" sz="1000">
                <a:solidFill>
                  <a:srgbClr val="666666"/>
                </a:solidFill>
              </a:rPr>
              <a:t>}, cystic hypersecretory carcinoma in situ {</a:t>
            </a:r>
            <a:r>
              <a:rPr lang="pt-BR" sz="1000">
                <a:solidFill>
                  <a:srgbClr val="337AB7"/>
                </a:solidFill>
                <a:uFill>
                  <a:noFill/>
                </a:uFill>
                <a:hlinkClick r:id="rId44">
                  <a:extLst>
                    <a:ext uri="{A12FA001-AC4F-418D-AE19-62706E023703}">
                      <ahyp:hlinkClr val="tx"/>
                    </a:ext>
                  </a:extLst>
                </a:hlinkClick>
              </a:rPr>
              <a:t> 24121179 </a:t>
            </a:r>
            <a:r>
              <a:rPr lang="pt-BR" sz="1000">
                <a:solidFill>
                  <a:srgbClr val="666666"/>
                </a:solidFill>
              </a:rPr>
              <a:t>}, and tall cell carcinoma with reversed polarity {</a:t>
            </a:r>
            <a:r>
              <a:rPr lang="pt-BR" sz="1000">
                <a:solidFill>
                  <a:srgbClr val="337AB7"/>
                </a:solidFill>
                <a:uFill>
                  <a:noFill/>
                </a:uFill>
                <a:hlinkClick r:id="rId45">
                  <a:extLst>
                    <a:ext uri="{A12FA001-AC4F-418D-AE19-62706E023703}">
                      <ahyp:hlinkClr val="tx"/>
                    </a:ext>
                  </a:extLst>
                </a:hlinkClick>
              </a:rPr>
              <a:t> 27913435 </a:t>
            </a:r>
            <a:r>
              <a:rPr lang="pt-BR" sz="1000">
                <a:solidFill>
                  <a:srgbClr val="666666"/>
                </a:solidFill>
              </a:rPr>
              <a:t>}, especially in limited biopsy material. Documentation of </a:t>
            </a:r>
            <a:r>
              <a:rPr i="1" lang="pt-BR" sz="1000">
                <a:solidFill>
                  <a:srgbClr val="666666"/>
                </a:solidFill>
              </a:rPr>
              <a:t>ETV6</a:t>
            </a:r>
            <a:r>
              <a:rPr lang="pt-BR" sz="1000">
                <a:solidFill>
                  <a:srgbClr val="666666"/>
                </a:solidFill>
              </a:rPr>
              <a:t>-</a:t>
            </a:r>
            <a:r>
              <a:rPr i="1" lang="pt-BR" sz="1000">
                <a:solidFill>
                  <a:srgbClr val="666666"/>
                </a:solidFill>
              </a:rPr>
              <a:t>NTRK3</a:t>
            </a:r>
            <a:r>
              <a:rPr lang="pt-BR" sz="1000">
                <a:solidFill>
                  <a:srgbClr val="666666"/>
                </a:solidFill>
              </a:rPr>
              <a:t> fusion can be used to support the diagnosis of secretory carcinoma, as needed.</a:t>
            </a:r>
            <a:endParaRPr b="1" sz="1000">
              <a:solidFill>
                <a:srgbClr val="66666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3"/>
          <p:cNvSpPr txBox="1"/>
          <p:nvPr/>
        </p:nvSpPr>
        <p:spPr>
          <a:xfrm>
            <a:off x="76200" y="-19550"/>
            <a:ext cx="9016200" cy="503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pt-BR" sz="1050">
                <a:solidFill>
                  <a:srgbClr val="666666"/>
                </a:solidFill>
              </a:rPr>
              <a:t>Cytology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FNA specimens are typically cellular and composed of cohesive sheets or groups of uniform tumour cells with granular or vacuolated cytoplasm, rounded nuclei with homogeneous chromatin, and few mitoses. Large intracytoplasmic vacuoles with proteinaceous material are characteristic, and similar material may be seen in the background. Signet-ring–like cells may be present {</a:t>
            </a:r>
            <a:r>
              <a:rPr lang="pt-BR" sz="1050">
                <a:solidFill>
                  <a:srgbClr val="337AB7"/>
                </a:solidFill>
                <a:uFill>
                  <a:noFill/>
                </a:uFill>
                <a:hlinkClick r:id="rId3">
                  <a:extLst>
                    <a:ext uri="{A12FA001-AC4F-418D-AE19-62706E023703}">
                      <ahyp:hlinkClr val="tx"/>
                    </a:ext>
                  </a:extLst>
                </a:hlinkClick>
              </a:rPr>
              <a:t> 15584046 </a:t>
            </a:r>
            <a:r>
              <a:rPr lang="pt-BR" sz="1050">
                <a:solidFill>
                  <a:srgbClr val="666666"/>
                </a:solidFill>
              </a:rPr>
              <a:t>; </a:t>
            </a:r>
            <a:r>
              <a:rPr lang="pt-BR" sz="1050">
                <a:solidFill>
                  <a:srgbClr val="337AB7"/>
                </a:solidFill>
                <a:uFill>
                  <a:noFill/>
                </a:uFill>
                <a:hlinkClick r:id="rId4">
                  <a:extLst>
                    <a:ext uri="{A12FA001-AC4F-418D-AE19-62706E023703}">
                      <ahyp:hlinkClr val="tx"/>
                    </a:ext>
                  </a:extLst>
                </a:hlinkClick>
              </a:rPr>
              <a:t>2822366 </a:t>
            </a:r>
            <a:r>
              <a:rPr lang="pt-BR" sz="1050">
                <a:solidFill>
                  <a:srgbClr val="666666"/>
                </a:solidFill>
              </a:rPr>
              <a: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Diagnostic molecular pathology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Secretory carcinoma is characterized by pathognomonic </a:t>
            </a:r>
            <a:r>
              <a:rPr i="1" lang="pt-BR" sz="1050">
                <a:solidFill>
                  <a:srgbClr val="666666"/>
                </a:solidFill>
              </a:rPr>
              <a:t>ETV6</a:t>
            </a:r>
            <a:r>
              <a:rPr lang="pt-BR" sz="1050">
                <a:solidFill>
                  <a:srgbClr val="666666"/>
                </a:solidFill>
              </a:rPr>
              <a:t>-</a:t>
            </a:r>
            <a:r>
              <a:rPr i="1" lang="pt-BR" sz="1050">
                <a:solidFill>
                  <a:srgbClr val="666666"/>
                </a:solidFill>
              </a:rPr>
              <a:t>NTRK3</a:t>
            </a:r>
            <a:r>
              <a:rPr lang="pt-BR" sz="1050">
                <a:solidFill>
                  <a:srgbClr val="666666"/>
                </a:solidFill>
              </a:rPr>
              <a:t> gene fusion {</a:t>
            </a:r>
            <a:r>
              <a:rPr lang="pt-BR" sz="1050">
                <a:solidFill>
                  <a:srgbClr val="337AB7"/>
                </a:solidFill>
                <a:uFill>
                  <a:noFill/>
                </a:uFill>
                <a:hlinkClick r:id="rId5">
                  <a:extLst>
                    <a:ext uri="{A12FA001-AC4F-418D-AE19-62706E023703}">
                      <ahyp:hlinkClr val="tx"/>
                    </a:ext>
                  </a:extLst>
                </a:hlinkClick>
              </a:rPr>
              <a:t> 12450792 </a:t>
            </a:r>
            <a:r>
              <a:rPr lang="pt-BR" sz="1050">
                <a:solidFill>
                  <a:srgbClr val="666666"/>
                </a:solidFill>
              </a:rPr>
              <a:t>}. Small molecule inhibitors (larotrectinib and entrectinib) that target NTRK3 and other NTRK family members have recently been developed and have shown promising efficacy in the treatment of patients with TRK fusion cancers {</a:t>
            </a:r>
            <a:r>
              <a:rPr lang="pt-BR" sz="1050">
                <a:solidFill>
                  <a:srgbClr val="337AB7"/>
                </a:solidFill>
                <a:uFill>
                  <a:noFill/>
                </a:uFill>
                <a:hlinkClick r:id="rId6">
                  <a:extLst>
                    <a:ext uri="{A12FA001-AC4F-418D-AE19-62706E023703}">
                      <ahyp:hlinkClr val="tx"/>
                    </a:ext>
                  </a:extLst>
                </a:hlinkClick>
              </a:rPr>
              <a:t> 29466156 </a:t>
            </a:r>
            <a:r>
              <a:rPr lang="pt-BR" sz="1050">
                <a:solidFill>
                  <a:srgbClr val="666666"/>
                </a:solidFill>
              </a:rPr>
              <a:t>; </a:t>
            </a:r>
            <a:r>
              <a:rPr lang="pt-BR" sz="1050">
                <a:solidFill>
                  <a:srgbClr val="337AB7"/>
                </a:solidFill>
                <a:uFill>
                  <a:noFill/>
                </a:uFill>
                <a:hlinkClick r:id="rId7">
                  <a:extLst>
                    <a:ext uri="{A12FA001-AC4F-418D-AE19-62706E023703}">
                      <ahyp:hlinkClr val="tx"/>
                    </a:ext>
                  </a:extLst>
                </a:hlinkClick>
              </a:rPr>
              <a:t>29986850 </a:t>
            </a:r>
            <a:r>
              <a:rPr lang="pt-BR" sz="1050">
                <a:solidFill>
                  <a:srgbClr val="666666"/>
                </a:solidFill>
              </a:rPr>
              <a:t>}, including secretory breast carcinoma {</a:t>
            </a:r>
            <a:r>
              <a:rPr lang="pt-BR" sz="1050">
                <a:solidFill>
                  <a:srgbClr val="337AB7"/>
                </a:solidFill>
                <a:uFill>
                  <a:noFill/>
                </a:uFill>
                <a:hlinkClick r:id="rId8">
                  <a:extLst>
                    <a:ext uri="{A12FA001-AC4F-418D-AE19-62706E023703}">
                      <ahyp:hlinkClr val="tx"/>
                    </a:ext>
                  </a:extLst>
                </a:hlinkClick>
              </a:rPr>
              <a:t> 29623306 </a:t>
            </a:r>
            <a:r>
              <a:rPr lang="pt-BR" sz="1050">
                <a:solidFill>
                  <a:srgbClr val="666666"/>
                </a:solidFill>
              </a:rPr>
              <a:t>}. This highlights the need for rapid and reliable molecular confirmation of </a:t>
            </a:r>
            <a:r>
              <a:rPr i="1" lang="pt-BR" sz="1050">
                <a:solidFill>
                  <a:srgbClr val="666666"/>
                </a:solidFill>
              </a:rPr>
              <a:t>ETV6</a:t>
            </a:r>
            <a:r>
              <a:rPr lang="pt-BR" sz="1050">
                <a:solidFill>
                  <a:srgbClr val="666666"/>
                </a:solidFill>
              </a:rPr>
              <a:t>-</a:t>
            </a:r>
            <a:r>
              <a:rPr i="1" lang="pt-BR" sz="1050">
                <a:solidFill>
                  <a:srgbClr val="666666"/>
                </a:solidFill>
              </a:rPr>
              <a:t>NTRK3</a:t>
            </a:r>
            <a:r>
              <a:rPr lang="pt-BR" sz="1050">
                <a:solidFill>
                  <a:srgbClr val="666666"/>
                </a:solidFill>
              </a:rPr>
              <a:t>, which has routinely been achieved by RT-PCR using </a:t>
            </a:r>
            <a:r>
              <a:rPr i="1" lang="pt-BR" sz="1050">
                <a:solidFill>
                  <a:srgbClr val="666666"/>
                </a:solidFill>
              </a:rPr>
              <a:t>ETV6</a:t>
            </a:r>
            <a:r>
              <a:rPr lang="pt-BR" sz="1050">
                <a:solidFill>
                  <a:srgbClr val="666666"/>
                </a:solidFill>
              </a:rPr>
              <a:t> and </a:t>
            </a:r>
            <a:r>
              <a:rPr i="1" lang="pt-BR" sz="1050">
                <a:solidFill>
                  <a:srgbClr val="666666"/>
                </a:solidFill>
              </a:rPr>
              <a:t>NTRK3</a:t>
            </a:r>
            <a:r>
              <a:rPr lang="pt-BR" sz="1050">
                <a:solidFill>
                  <a:srgbClr val="666666"/>
                </a:solidFill>
              </a:rPr>
              <a:t> primers, including in formalin-fixed, paraffin-embedded tumour blocks {</a:t>
            </a:r>
            <a:r>
              <a:rPr lang="pt-BR" sz="1050">
                <a:solidFill>
                  <a:srgbClr val="337AB7"/>
                </a:solidFill>
                <a:uFill>
                  <a:noFill/>
                </a:uFill>
                <a:hlinkClick r:id="rId9">
                  <a:extLst>
                    <a:ext uri="{A12FA001-AC4F-418D-AE19-62706E023703}">
                      <ahyp:hlinkClr val="tx"/>
                    </a:ext>
                  </a:extLst>
                </a:hlinkClick>
              </a:rPr>
              <a:t> 10895816 </a:t>
            </a:r>
            <a:r>
              <a:rPr lang="pt-BR" sz="1050">
                <a:solidFill>
                  <a:srgbClr val="666666"/>
                </a:solidFill>
              </a:rPr>
              <a:t>}, and by FISH using either </a:t>
            </a:r>
            <a:r>
              <a:rPr i="1" lang="pt-BR" sz="1050">
                <a:solidFill>
                  <a:srgbClr val="666666"/>
                </a:solidFill>
              </a:rPr>
              <a:t>ETV6</a:t>
            </a:r>
            <a:r>
              <a:rPr lang="pt-BR" sz="1050">
                <a:solidFill>
                  <a:srgbClr val="666666"/>
                </a:solidFill>
              </a:rPr>
              <a:t> break-apart probes or 5′ </a:t>
            </a:r>
            <a:r>
              <a:rPr i="1" lang="pt-BR" sz="1050">
                <a:solidFill>
                  <a:srgbClr val="666666"/>
                </a:solidFill>
              </a:rPr>
              <a:t>ETV6</a:t>
            </a:r>
            <a:r>
              <a:rPr lang="pt-BR" sz="1050">
                <a:solidFill>
                  <a:srgbClr val="666666"/>
                </a:solidFill>
              </a:rPr>
              <a:t> and 3′ </a:t>
            </a:r>
            <a:r>
              <a:rPr i="1" lang="pt-BR" sz="1050">
                <a:solidFill>
                  <a:srgbClr val="666666"/>
                </a:solidFill>
              </a:rPr>
              <a:t>NTRK3</a:t>
            </a:r>
            <a:r>
              <a:rPr lang="pt-BR" sz="1050">
                <a:solidFill>
                  <a:srgbClr val="666666"/>
                </a:solidFill>
              </a:rPr>
              <a:t> convergence probes {</a:t>
            </a:r>
            <a:r>
              <a:rPr lang="pt-BR" sz="1050">
                <a:solidFill>
                  <a:srgbClr val="337AB7"/>
                </a:solidFill>
                <a:uFill>
                  <a:noFill/>
                </a:uFill>
                <a:hlinkClick r:id="rId10">
                  <a:extLst>
                    <a:ext uri="{A12FA001-AC4F-418D-AE19-62706E023703}">
                      <ahyp:hlinkClr val="tx"/>
                    </a:ext>
                  </a:extLst>
                </a:hlinkClick>
              </a:rPr>
              <a:t> 15101049 </a:t>
            </a:r>
            <a:r>
              <a:rPr lang="pt-BR" sz="1050">
                <a:solidFill>
                  <a:srgbClr val="666666"/>
                </a:solidFill>
              </a:rPr>
              <a:t>}. The use of a pan-TRK monoclonal antibody for immunohistochemistry identified NTRK (</a:t>
            </a:r>
            <a:r>
              <a:rPr i="1" lang="pt-BR" sz="1050">
                <a:solidFill>
                  <a:srgbClr val="666666"/>
                </a:solidFill>
              </a:rPr>
              <a:t>NTRK1</a:t>
            </a:r>
            <a:r>
              <a:rPr lang="pt-BR" sz="1050">
                <a:solidFill>
                  <a:srgbClr val="666666"/>
                </a:solidFill>
              </a:rPr>
              <a:t>, </a:t>
            </a:r>
            <a:r>
              <a:rPr i="1" lang="pt-BR" sz="1050">
                <a:solidFill>
                  <a:srgbClr val="666666"/>
                </a:solidFill>
              </a:rPr>
              <a:t>NTRK2</a:t>
            </a:r>
            <a:r>
              <a:rPr lang="pt-BR" sz="1050">
                <a:solidFill>
                  <a:srgbClr val="666666"/>
                </a:solidFill>
              </a:rPr>
              <a:t>, or </a:t>
            </a:r>
            <a:r>
              <a:rPr i="1" lang="pt-BR" sz="1050">
                <a:solidFill>
                  <a:srgbClr val="666666"/>
                </a:solidFill>
              </a:rPr>
              <a:t>NTRK3</a:t>
            </a:r>
            <a:r>
              <a:rPr lang="pt-BR" sz="1050">
                <a:solidFill>
                  <a:srgbClr val="666666"/>
                </a:solidFill>
              </a:rPr>
              <a:t>) fusions in 20 of 21 cases in one study {</a:t>
            </a:r>
            <a:r>
              <a:rPr lang="pt-BR" sz="1050">
                <a:solidFill>
                  <a:srgbClr val="337AB7"/>
                </a:solidFill>
                <a:uFill>
                  <a:noFill/>
                </a:uFill>
                <a:hlinkClick r:id="rId11">
                  <a:extLst>
                    <a:ext uri="{A12FA001-AC4F-418D-AE19-62706E023703}">
                      <ahyp:hlinkClr val="tx"/>
                    </a:ext>
                  </a:extLst>
                </a:hlinkClick>
              </a:rPr>
              <a:t> 28719467 </a:t>
            </a:r>
            <a:r>
              <a:rPr lang="pt-BR" sz="1050">
                <a:solidFill>
                  <a:srgbClr val="666666"/>
                </a:solidFill>
              </a:rPr>
              <a:t>} but was less effective in detecting fusions involving </a:t>
            </a:r>
            <a:r>
              <a:rPr i="1" lang="pt-BR" sz="1050">
                <a:solidFill>
                  <a:srgbClr val="666666"/>
                </a:solidFill>
              </a:rPr>
              <a:t>NTRK3</a:t>
            </a:r>
            <a:r>
              <a:rPr lang="pt-BR" sz="1050">
                <a:solidFill>
                  <a:srgbClr val="666666"/>
                </a:solidFill>
              </a:rPr>
              <a:t> in a second study {</a:t>
            </a:r>
            <a:r>
              <a:rPr lang="pt-BR" sz="1050">
                <a:solidFill>
                  <a:srgbClr val="337AB7"/>
                </a:solidFill>
                <a:uFill>
                  <a:noFill/>
                </a:uFill>
                <a:hlinkClick r:id="rId12">
                  <a:extLst>
                    <a:ext uri="{A12FA001-AC4F-418D-AE19-62706E023703}">
                      <ahyp:hlinkClr val="tx"/>
                    </a:ext>
                  </a:extLst>
                </a:hlinkClick>
              </a:rPr>
              <a:t> 30171197 </a:t>
            </a:r>
            <a:r>
              <a:rPr lang="pt-BR" sz="1050">
                <a:solidFill>
                  <a:srgbClr val="666666"/>
                </a:solidFill>
              </a:rPr>
              <a:t>}, indicating that more-reliable NTRK antibodies will be necessary in order for immunohistochemistry to be implemented as a biomarker for NTRK3 inhibitors in secretory breast carcinoma. Next-generation sequencing methods, including hybrid-based capture for multiple specific fusions {</a:t>
            </a:r>
            <a:r>
              <a:rPr lang="pt-BR" sz="1050">
                <a:solidFill>
                  <a:srgbClr val="337AB7"/>
                </a:solidFill>
                <a:uFill>
                  <a:noFill/>
                </a:uFill>
                <a:hlinkClick r:id="rId13">
                  <a:extLst>
                    <a:ext uri="{A12FA001-AC4F-418D-AE19-62706E023703}">
                      <ahyp:hlinkClr val="tx"/>
                    </a:ext>
                  </a:extLst>
                </a:hlinkClick>
              </a:rPr>
              <a:t> 25801821 </a:t>
            </a:r>
            <a:r>
              <a:rPr lang="pt-BR" sz="1050">
                <a:solidFill>
                  <a:srgbClr val="666666"/>
                </a:solidFill>
              </a:rPr>
              <a:t>}, RNA-based panel sequencing for specific expressed transcripts lacking introns {</a:t>
            </a:r>
            <a:r>
              <a:rPr lang="pt-BR" sz="1050">
                <a:solidFill>
                  <a:srgbClr val="337AB7"/>
                </a:solidFill>
                <a:uFill>
                  <a:noFill/>
                </a:uFill>
                <a:hlinkClick r:id="rId14">
                  <a:extLst>
                    <a:ext uri="{A12FA001-AC4F-418D-AE19-62706E023703}">
                      <ahyp:hlinkClr val="tx"/>
                    </a:ext>
                  </a:extLst>
                </a:hlinkClick>
              </a:rPr>
              <a:t> 25384085 </a:t>
            </a:r>
            <a:r>
              <a:rPr lang="pt-BR" sz="1050">
                <a:solidFill>
                  <a:srgbClr val="666666"/>
                </a:solidFill>
              </a:rPr>
              <a:t>}, and methods that integrate RNA sequencing with whole-genome or whole-exome sequencing {</a:t>
            </a:r>
            <a:r>
              <a:rPr lang="pt-BR" sz="1050">
                <a:solidFill>
                  <a:srgbClr val="337AB7"/>
                </a:solidFill>
                <a:uFill>
                  <a:noFill/>
                </a:uFill>
                <a:hlinkClick r:id="rId15">
                  <a:extLst>
                    <a:ext uri="{A12FA001-AC4F-418D-AE19-62706E023703}">
                      <ahyp:hlinkClr val="tx"/>
                    </a:ext>
                  </a:extLst>
                </a:hlinkClick>
              </a:rPr>
              <a:t> 26556708 </a:t>
            </a:r>
            <a:r>
              <a:rPr lang="pt-BR" sz="1050">
                <a:solidFill>
                  <a:srgbClr val="666666"/>
                </a:solidFill>
              </a:rPr>
              <a:t>} are likely to be combined with immunohistochemistry for routine detection of </a:t>
            </a:r>
            <a:r>
              <a:rPr i="1" lang="pt-BR" sz="1050">
                <a:solidFill>
                  <a:srgbClr val="666666"/>
                </a:solidFill>
              </a:rPr>
              <a:t>ETV6</a:t>
            </a:r>
            <a:r>
              <a:rPr lang="pt-BR" sz="1050">
                <a:solidFill>
                  <a:srgbClr val="666666"/>
                </a:solidFill>
              </a:rPr>
              <a:t>-</a:t>
            </a:r>
            <a:r>
              <a:rPr i="1" lang="pt-BR" sz="1050">
                <a:solidFill>
                  <a:srgbClr val="666666"/>
                </a:solidFill>
              </a:rPr>
              <a:t>NTRK3</a:t>
            </a:r>
            <a:r>
              <a:rPr lang="pt-BR" sz="1050">
                <a:solidFill>
                  <a:srgbClr val="666666"/>
                </a:solidFill>
              </a:rPr>
              <a:t> for diagnostic and therapeutic assignment.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Essential and desirable diagnostic criteria  </a:t>
            </a:r>
            <a:endParaRPr b="1" sz="1050">
              <a:solidFill>
                <a:srgbClr val="666666"/>
              </a:solidFill>
            </a:endParaRPr>
          </a:p>
          <a:p>
            <a:pPr indent="0" lvl="0" marL="0" rtl="0" algn="just">
              <a:lnSpc>
                <a:spcPct val="100000"/>
              </a:lnSpc>
              <a:spcBef>
                <a:spcPts val="0"/>
              </a:spcBef>
              <a:spcAft>
                <a:spcPts val="0"/>
              </a:spcAft>
              <a:buNone/>
            </a:pPr>
            <a:r>
              <a:rPr i="1" lang="pt-BR" sz="1050">
                <a:solidFill>
                  <a:srgbClr val="666666"/>
                </a:solidFill>
              </a:rPr>
              <a:t>Essential:</a:t>
            </a:r>
            <a:r>
              <a:rPr lang="pt-BR" sz="1050">
                <a:solidFill>
                  <a:srgbClr val="666666"/>
                </a:solidFill>
              </a:rPr>
              <a:t> characteristic morphological and immunophenotypic features as described, especially including intracytoplasmic and extracellular secretions and an either triple-negative or weakly ER/PR-positive immunoprofile.</a:t>
            </a:r>
            <a:endParaRPr sz="1050">
              <a:solidFill>
                <a:srgbClr val="666666"/>
              </a:solidFill>
            </a:endParaRPr>
          </a:p>
          <a:p>
            <a:pPr indent="0" lvl="0" marL="0" rtl="0" algn="just">
              <a:lnSpc>
                <a:spcPct val="100000"/>
              </a:lnSpc>
              <a:spcBef>
                <a:spcPts val="0"/>
              </a:spcBef>
              <a:spcAft>
                <a:spcPts val="0"/>
              </a:spcAft>
              <a:buNone/>
            </a:pPr>
            <a:r>
              <a:rPr i="1" lang="pt-BR" sz="1050">
                <a:solidFill>
                  <a:srgbClr val="666666"/>
                </a:solidFill>
              </a:rPr>
              <a:t>Desirable:</a:t>
            </a:r>
            <a:r>
              <a:rPr lang="pt-BR" sz="1050">
                <a:solidFill>
                  <a:srgbClr val="666666"/>
                </a:solidFill>
              </a:rPr>
              <a:t> can be confirmed by FISH showing </a:t>
            </a:r>
            <a:r>
              <a:rPr i="1" lang="pt-BR" sz="1050">
                <a:solidFill>
                  <a:srgbClr val="666666"/>
                </a:solidFill>
              </a:rPr>
              <a:t>ETV6</a:t>
            </a:r>
            <a:r>
              <a:rPr lang="pt-BR" sz="1050">
                <a:solidFill>
                  <a:srgbClr val="666666"/>
                </a:solidFill>
              </a:rPr>
              <a:t> rearrangement or identification of </a:t>
            </a:r>
            <a:r>
              <a:rPr i="1" lang="pt-BR" sz="1050">
                <a:solidFill>
                  <a:srgbClr val="666666"/>
                </a:solidFill>
              </a:rPr>
              <a:t>ETV6</a:t>
            </a:r>
            <a:r>
              <a:rPr lang="pt-BR" sz="1050">
                <a:solidFill>
                  <a:srgbClr val="666666"/>
                </a:solidFill>
              </a:rPr>
              <a:t>-</a:t>
            </a:r>
            <a:r>
              <a:rPr i="1" lang="pt-BR" sz="1050">
                <a:solidFill>
                  <a:srgbClr val="666666"/>
                </a:solidFill>
              </a:rPr>
              <a:t>NTRK3</a:t>
            </a:r>
            <a:r>
              <a:rPr lang="pt-BR" sz="1050">
                <a:solidFill>
                  <a:srgbClr val="666666"/>
                </a:solidFill>
              </a:rPr>
              <a:t> by next-generation sequencing.</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Staging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Secretory carcinoma is staged according to the guidelines for invasive carcinomas of the breast. Most secretory carcinomas present as pT1 or pT2 tumours. Axillary metastases are reported in about 20–35% and typically involve no more than three nodes {</a:t>
            </a:r>
            <a:r>
              <a:rPr lang="pt-BR" sz="1050">
                <a:solidFill>
                  <a:srgbClr val="337AB7"/>
                </a:solidFill>
                <a:uFill>
                  <a:noFill/>
                </a:uFill>
                <a:hlinkClick r:id="rId16">
                  <a:extLst>
                    <a:ext uri="{A12FA001-AC4F-418D-AE19-62706E023703}">
                      <ahyp:hlinkClr val="tx"/>
                    </a:ext>
                  </a:extLst>
                </a:hlinkClick>
              </a:rPr>
              <a:t> 6445777 </a:t>
            </a:r>
            <a:r>
              <a:rPr lang="pt-BR" sz="1050">
                <a:solidFill>
                  <a:srgbClr val="666666"/>
                </a:solidFill>
              </a:rPr>
              <a:t>; </a:t>
            </a:r>
            <a:r>
              <a:rPr lang="pt-BR" sz="1050">
                <a:solidFill>
                  <a:srgbClr val="337AB7"/>
                </a:solidFill>
                <a:uFill>
                  <a:noFill/>
                </a:uFill>
                <a:hlinkClick r:id="rId17">
                  <a:extLst>
                    <a:ext uri="{A12FA001-AC4F-418D-AE19-62706E023703}">
                      <ahyp:hlinkClr val="tx"/>
                    </a:ext>
                  </a:extLst>
                </a:hlinkClick>
              </a:rPr>
              <a:t>22157932 </a:t>
            </a:r>
            <a:r>
              <a:rPr lang="pt-BR" sz="1050">
                <a:solidFill>
                  <a:srgbClr val="666666"/>
                </a:solidFill>
              </a:rPr>
              <a:t>; </a:t>
            </a:r>
            <a:r>
              <a:rPr lang="pt-BR" sz="1050">
                <a:solidFill>
                  <a:srgbClr val="337AB7"/>
                </a:solidFill>
                <a:uFill>
                  <a:noFill/>
                </a:uFill>
                <a:hlinkClick r:id="rId18">
                  <a:extLst>
                    <a:ext uri="{A12FA001-AC4F-418D-AE19-62706E023703}">
                      <ahyp:hlinkClr val="tx"/>
                    </a:ext>
                  </a:extLst>
                </a:hlinkClick>
              </a:rPr>
              <a:t>28548128 </a:t>
            </a:r>
            <a:r>
              <a:rPr lang="pt-BR" sz="1050">
                <a:solidFill>
                  <a:srgbClr val="666666"/>
                </a:solidFill>
              </a:rPr>
              <a:t>; </a:t>
            </a:r>
            <a:r>
              <a:rPr lang="pt-BR" sz="1050">
                <a:solidFill>
                  <a:srgbClr val="337AB7"/>
                </a:solidFill>
                <a:uFill>
                  <a:noFill/>
                </a:uFill>
                <a:hlinkClick r:id="rId19">
                  <a:extLst>
                    <a:ext uri="{A12FA001-AC4F-418D-AE19-62706E023703}">
                      <ahyp:hlinkClr val="tx"/>
                    </a:ext>
                  </a:extLst>
                </a:hlinkClick>
              </a:rPr>
              <a:t>22494666 </a:t>
            </a:r>
            <a:r>
              <a:rPr lang="pt-BR" sz="1050">
                <a:solidFill>
                  <a:srgbClr val="666666"/>
                </a:solidFill>
              </a:rPr>
              <a:t>; </a:t>
            </a:r>
            <a:r>
              <a:rPr lang="pt-BR" sz="1050">
                <a:solidFill>
                  <a:srgbClr val="337AB7"/>
                </a:solidFill>
                <a:uFill>
                  <a:noFill/>
                </a:uFill>
                <a:hlinkClick r:id="rId20">
                  <a:extLst>
                    <a:ext uri="{A12FA001-AC4F-418D-AE19-62706E023703}">
                      <ahyp:hlinkClr val="tx"/>
                    </a:ext>
                  </a:extLst>
                </a:hlinkClick>
              </a:rPr>
              <a:t>26291510 </a:t>
            </a:r>
            <a:r>
              <a:rPr lang="pt-BR" sz="1050">
                <a:solidFill>
                  <a:srgbClr val="666666"/>
                </a:solidFill>
              </a:rPr>
              <a:t>}. Distant metastases are very rare {</a:t>
            </a:r>
            <a:r>
              <a:rPr lang="pt-BR" sz="1050">
                <a:solidFill>
                  <a:srgbClr val="337AB7"/>
                </a:solidFill>
                <a:uFill>
                  <a:noFill/>
                </a:uFill>
                <a:hlinkClick r:id="rId21">
                  <a:extLst>
                    <a:ext uri="{A12FA001-AC4F-418D-AE19-62706E023703}">
                      <ahyp:hlinkClr val="tx"/>
                    </a:ext>
                  </a:extLst>
                </a:hlinkClick>
              </a:rPr>
              <a:t> 6445777 </a:t>
            </a:r>
            <a:r>
              <a:rPr lang="pt-BR" sz="1050">
                <a:solidFill>
                  <a:srgbClr val="666666"/>
                </a:solidFill>
              </a:rPr>
              <a:t>; </a:t>
            </a:r>
            <a:r>
              <a:rPr lang="pt-BR" sz="1050">
                <a:solidFill>
                  <a:srgbClr val="337AB7"/>
                </a:solidFill>
                <a:uFill>
                  <a:noFill/>
                </a:uFill>
                <a:hlinkClick r:id="rId22">
                  <a:extLst>
                    <a:ext uri="{A12FA001-AC4F-418D-AE19-62706E023703}">
                      <ahyp:hlinkClr val="tx"/>
                    </a:ext>
                  </a:extLst>
                </a:hlinkClick>
              </a:rPr>
              <a:t>26291510 </a:t>
            </a:r>
            <a:r>
              <a:rPr lang="pt-BR" sz="1050">
                <a:solidFill>
                  <a:srgbClr val="666666"/>
                </a:solidFill>
              </a:rPr>
              <a:t>; </a:t>
            </a:r>
            <a:r>
              <a:rPr lang="pt-BR" sz="1050">
                <a:solidFill>
                  <a:srgbClr val="337AB7"/>
                </a:solidFill>
                <a:uFill>
                  <a:noFill/>
                </a:uFill>
                <a:hlinkClick r:id="rId23">
                  <a:extLst>
                    <a:ext uri="{A12FA001-AC4F-418D-AE19-62706E023703}">
                      <ahyp:hlinkClr val="tx"/>
                    </a:ext>
                  </a:extLst>
                </a:hlinkClick>
              </a:rPr>
              <a:t>2925177 </a:t>
            </a:r>
            <a:r>
              <a:rPr lang="pt-BR" sz="1050">
                <a:solidFill>
                  <a:srgbClr val="666666"/>
                </a:solidFill>
              </a:rPr>
              <a:t>; </a:t>
            </a:r>
            <a:r>
              <a:rPr lang="pt-BR" sz="1050">
                <a:solidFill>
                  <a:srgbClr val="337AB7"/>
                </a:solidFill>
                <a:uFill>
                  <a:noFill/>
                </a:uFill>
                <a:hlinkClick r:id="rId24">
                  <a:extLst>
                    <a:ext uri="{A12FA001-AC4F-418D-AE19-62706E023703}">
                      <ahyp:hlinkClr val="tx"/>
                    </a:ext>
                  </a:extLst>
                </a:hlinkClick>
              </a:rPr>
              <a:t>15963235 </a:t>
            </a:r>
            <a:r>
              <a:rPr lang="pt-BR" sz="1050">
                <a:solidFill>
                  <a:srgbClr val="666666"/>
                </a:solidFill>
              </a:rPr>
              <a:t>; </a:t>
            </a:r>
            <a:r>
              <a:rPr lang="pt-BR" sz="1050">
                <a:solidFill>
                  <a:srgbClr val="337AB7"/>
                </a:solidFill>
                <a:uFill>
                  <a:noFill/>
                </a:uFill>
                <a:hlinkClick r:id="rId25">
                  <a:extLst>
                    <a:ext uri="{A12FA001-AC4F-418D-AE19-62706E023703}">
                      <ahyp:hlinkClr val="tx"/>
                    </a:ext>
                  </a:extLst>
                </a:hlinkClick>
              </a:rPr>
              <a:t>11106125 </a:t>
            </a:r>
            <a:r>
              <a:rPr lang="pt-BR" sz="1050">
                <a:solidFill>
                  <a:srgbClr val="666666"/>
                </a:solidFill>
              </a:rPr>
              <a:t>}.</a:t>
            </a:r>
            <a:endParaRPr sz="1050">
              <a:solidFill>
                <a:srgbClr val="666666"/>
              </a:solidFill>
            </a:endParaRPr>
          </a:p>
          <a:p>
            <a:pPr indent="0" lvl="0" marL="0" rtl="0" algn="l">
              <a:lnSpc>
                <a:spcPct val="100000"/>
              </a:lnSpc>
              <a:spcBef>
                <a:spcPts val="0"/>
              </a:spcBef>
              <a:spcAft>
                <a:spcPts val="0"/>
              </a:spcAft>
              <a:buNone/>
            </a:pPr>
            <a:r>
              <a:rPr b="1" lang="pt-BR" sz="1050">
                <a:solidFill>
                  <a:srgbClr val="666666"/>
                </a:solidFill>
              </a:rPr>
              <a:t>Prognosis and prediction  </a:t>
            </a:r>
            <a:endParaRPr b="1" sz="1050">
              <a:solidFill>
                <a:srgbClr val="666666"/>
              </a:solidFill>
            </a:endParaRPr>
          </a:p>
          <a:p>
            <a:pPr indent="0" lvl="0" marL="0" rtl="0" algn="just">
              <a:lnSpc>
                <a:spcPct val="100000"/>
              </a:lnSpc>
              <a:spcBef>
                <a:spcPts val="0"/>
              </a:spcBef>
              <a:spcAft>
                <a:spcPts val="0"/>
              </a:spcAft>
              <a:buNone/>
            </a:pPr>
            <a:r>
              <a:rPr lang="pt-BR" sz="1050">
                <a:solidFill>
                  <a:srgbClr val="666666"/>
                </a:solidFill>
              </a:rPr>
              <a:t>Secretory carcinomas generally have an indolent clinical course, especially in children and young adults, and even in patients with axillary nodal metastases {</a:t>
            </a:r>
            <a:r>
              <a:rPr lang="pt-BR" sz="1050">
                <a:solidFill>
                  <a:srgbClr val="337AB7"/>
                </a:solidFill>
                <a:uFill>
                  <a:noFill/>
                </a:uFill>
                <a:hlinkClick r:id="rId26">
                  <a:extLst>
                    <a:ext uri="{A12FA001-AC4F-418D-AE19-62706E023703}">
                      <ahyp:hlinkClr val="tx"/>
                    </a:ext>
                  </a:extLst>
                </a:hlinkClick>
              </a:rPr>
              <a:t> 4285563 </a:t>
            </a:r>
            <a:r>
              <a:rPr lang="pt-BR" sz="1050">
                <a:solidFill>
                  <a:srgbClr val="666666"/>
                </a:solidFill>
              </a:rPr>
              <a:t>; </a:t>
            </a:r>
            <a:r>
              <a:rPr lang="pt-BR" sz="1050">
                <a:solidFill>
                  <a:srgbClr val="337AB7"/>
                </a:solidFill>
                <a:uFill>
                  <a:noFill/>
                </a:uFill>
                <a:hlinkClick r:id="rId27">
                  <a:extLst>
                    <a:ext uri="{A12FA001-AC4F-418D-AE19-62706E023703}">
                      <ahyp:hlinkClr val="tx"/>
                    </a:ext>
                  </a:extLst>
                </a:hlinkClick>
              </a:rPr>
              <a:t>6445777 </a:t>
            </a:r>
            <a:r>
              <a:rPr lang="pt-BR" sz="1050">
                <a:solidFill>
                  <a:srgbClr val="666666"/>
                </a:solidFill>
              </a:rPr>
              <a:t>; </a:t>
            </a:r>
            <a:r>
              <a:rPr lang="pt-BR" sz="1050">
                <a:solidFill>
                  <a:srgbClr val="337AB7"/>
                </a:solidFill>
                <a:uFill>
                  <a:noFill/>
                </a:uFill>
                <a:hlinkClick r:id="rId28">
                  <a:extLst>
                    <a:ext uri="{A12FA001-AC4F-418D-AE19-62706E023703}">
                      <ahyp:hlinkClr val="tx"/>
                    </a:ext>
                  </a:extLst>
                </a:hlinkClick>
              </a:rPr>
              <a:t>22494666 </a:t>
            </a:r>
            <a:r>
              <a:rPr lang="pt-BR" sz="1050">
                <a:solidFill>
                  <a:srgbClr val="666666"/>
                </a:solidFill>
              </a:rPr>
              <a:t>; </a:t>
            </a:r>
            <a:r>
              <a:rPr lang="pt-BR" sz="1050">
                <a:solidFill>
                  <a:srgbClr val="337AB7"/>
                </a:solidFill>
                <a:uFill>
                  <a:noFill/>
                </a:uFill>
                <a:hlinkClick r:id="rId29">
                  <a:extLst>
                    <a:ext uri="{A12FA001-AC4F-418D-AE19-62706E023703}">
                      <ahyp:hlinkClr val="tx"/>
                    </a:ext>
                  </a:extLst>
                </a:hlinkClick>
              </a:rPr>
              <a:t>19011601 </a:t>
            </a:r>
            <a:r>
              <a:rPr lang="pt-BR" sz="1050">
                <a:solidFill>
                  <a:srgbClr val="666666"/>
                </a:solidFill>
              </a:rPr>
              <a:t>}. Some tumours in older adults may be more aggressive and manifest with late recurrences {</a:t>
            </a:r>
            <a:r>
              <a:rPr lang="pt-BR" sz="1050">
                <a:solidFill>
                  <a:srgbClr val="337AB7"/>
                </a:solidFill>
                <a:uFill>
                  <a:noFill/>
                </a:uFill>
                <a:hlinkClick r:id="rId30">
                  <a:extLst>
                    <a:ext uri="{A12FA001-AC4F-418D-AE19-62706E023703}">
                      <ahyp:hlinkClr val="tx"/>
                    </a:ext>
                  </a:extLst>
                </a:hlinkClick>
              </a:rPr>
              <a:t> 2925177 </a:t>
            </a:r>
            <a:r>
              <a:rPr lang="pt-BR" sz="1050">
                <a:solidFill>
                  <a:srgbClr val="666666"/>
                </a:solidFill>
              </a:rPr>
              <a:t>}. Only rare deaths have been reported {</a:t>
            </a:r>
            <a:r>
              <a:rPr lang="pt-BR" sz="1050">
                <a:solidFill>
                  <a:srgbClr val="337AB7"/>
                </a:solidFill>
                <a:uFill>
                  <a:noFill/>
                </a:uFill>
                <a:hlinkClick r:id="rId31">
                  <a:extLst>
                    <a:ext uri="{A12FA001-AC4F-418D-AE19-62706E023703}">
                      <ahyp:hlinkClr val="tx"/>
                    </a:ext>
                  </a:extLst>
                </a:hlinkClick>
              </a:rPr>
              <a:t> 6445777 </a:t>
            </a:r>
            <a:r>
              <a:rPr lang="pt-BR" sz="1050">
                <a:solidFill>
                  <a:srgbClr val="666666"/>
                </a:solidFill>
              </a:rPr>
              <a:t>; </a:t>
            </a:r>
            <a:r>
              <a:rPr lang="pt-BR" sz="1050">
                <a:solidFill>
                  <a:srgbClr val="337AB7"/>
                </a:solidFill>
                <a:uFill>
                  <a:noFill/>
                </a:uFill>
                <a:hlinkClick r:id="rId32">
                  <a:extLst>
                    <a:ext uri="{A12FA001-AC4F-418D-AE19-62706E023703}">
                      <ahyp:hlinkClr val="tx"/>
                    </a:ext>
                  </a:extLst>
                </a:hlinkClick>
              </a:rPr>
              <a:t>26291510 </a:t>
            </a:r>
            <a:r>
              <a:rPr lang="pt-BR" sz="1050">
                <a:solidFill>
                  <a:srgbClr val="666666"/>
                </a:solidFill>
              </a:rPr>
              <a:t>; </a:t>
            </a:r>
            <a:r>
              <a:rPr lang="pt-BR" sz="1050">
                <a:solidFill>
                  <a:srgbClr val="337AB7"/>
                </a:solidFill>
                <a:uFill>
                  <a:noFill/>
                </a:uFill>
                <a:hlinkClick r:id="rId33">
                  <a:extLst>
                    <a:ext uri="{A12FA001-AC4F-418D-AE19-62706E023703}">
                      <ahyp:hlinkClr val="tx"/>
                    </a:ext>
                  </a:extLst>
                </a:hlinkClick>
              </a:rPr>
              <a:t>2925177 </a:t>
            </a:r>
            <a:r>
              <a:rPr lang="pt-BR" sz="1050">
                <a:solidFill>
                  <a:srgbClr val="666666"/>
                </a:solidFill>
              </a:rPr>
              <a:t>; </a:t>
            </a:r>
            <a:r>
              <a:rPr lang="pt-BR" sz="1050">
                <a:solidFill>
                  <a:srgbClr val="337AB7"/>
                </a:solidFill>
                <a:uFill>
                  <a:noFill/>
                </a:uFill>
                <a:hlinkClick r:id="rId34">
                  <a:extLst>
                    <a:ext uri="{A12FA001-AC4F-418D-AE19-62706E023703}">
                      <ahyp:hlinkClr val="tx"/>
                    </a:ext>
                  </a:extLst>
                </a:hlinkClick>
              </a:rPr>
              <a:t>15963235 </a:t>
            </a:r>
            <a:r>
              <a:rPr lang="pt-BR" sz="1050">
                <a:solidFill>
                  <a:srgbClr val="666666"/>
                </a:solidFill>
              </a:rPr>
              <a:t>}. In a population-based study, the 5-year and 10-year cause-specific survival rates were 94% and 91%, respectively {</a:t>
            </a:r>
            <a:r>
              <a:rPr lang="pt-BR" sz="1050">
                <a:solidFill>
                  <a:srgbClr val="337AB7"/>
                </a:solidFill>
                <a:uFill>
                  <a:noFill/>
                </a:uFill>
                <a:hlinkClick r:id="rId35">
                  <a:extLst>
                    <a:ext uri="{A12FA001-AC4F-418D-AE19-62706E023703}">
                      <ahyp:hlinkClr val="tx"/>
                    </a:ext>
                  </a:extLst>
                </a:hlinkClick>
              </a:rPr>
              <a:t> 22494666 </a:t>
            </a:r>
            <a:r>
              <a:rPr lang="pt-BR" sz="1050">
                <a:solidFill>
                  <a:srgbClr val="666666"/>
                </a:solidFill>
              </a:rPr>
              <a:t>}.</a:t>
            </a:r>
            <a:endParaRPr b="1" sz="1000">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ctrTitle"/>
          </p:nvPr>
        </p:nvSpPr>
        <p:spPr>
          <a:xfrm>
            <a:off x="287593" y="262089"/>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Clr>
                <a:schemeClr val="dk1"/>
              </a:buClr>
              <a:buSzPts val="1100"/>
              <a:buFont typeface="Arial"/>
              <a:buNone/>
            </a:pPr>
            <a:r>
              <a:rPr lang="pt-BR"/>
              <a:t>Mulher, 75 anos</a:t>
            </a:r>
            <a:endParaRPr/>
          </a:p>
          <a:p>
            <a:pPr indent="0" lvl="0" marL="0" rtl="0" algn="l">
              <a:spcBef>
                <a:spcPts val="0"/>
              </a:spcBef>
              <a:spcAft>
                <a:spcPts val="0"/>
              </a:spcAft>
              <a:buNone/>
            </a:pPr>
            <a:r>
              <a:t/>
            </a:r>
            <a:endParaRPr/>
          </a:p>
        </p:txBody>
      </p:sp>
      <p:sp>
        <p:nvSpPr>
          <p:cNvPr id="113" name="Google Shape;113;p21"/>
          <p:cNvSpPr txBox="1"/>
          <p:nvPr>
            <p:ph idx="1" type="body"/>
          </p:nvPr>
        </p:nvSpPr>
        <p:spPr>
          <a:xfrm>
            <a:off x="409575" y="1396619"/>
            <a:ext cx="8363100" cy="3132600"/>
          </a:xfrm>
          <a:prstGeom prst="rect">
            <a:avLst/>
          </a:prstGeom>
        </p:spPr>
        <p:txBody>
          <a:bodyPr anchorCtr="0" anchor="t" bIns="22850" lIns="45725" spcFirstLastPara="1" rIns="45725" wrap="square" tIns="22850">
            <a:noAutofit/>
          </a:bodyPr>
          <a:lstStyle/>
          <a:p>
            <a:pPr indent="0" lvl="0" marL="0" rtl="0" algn="l">
              <a:lnSpc>
                <a:spcPct val="107916"/>
              </a:lnSpc>
              <a:spcBef>
                <a:spcPts val="0"/>
              </a:spcBef>
              <a:spcAft>
                <a:spcPts val="0"/>
              </a:spcAft>
              <a:buNone/>
            </a:pPr>
            <a:r>
              <a:rPr lang="pt-BR" sz="2000">
                <a:solidFill>
                  <a:schemeClr val="dk1"/>
                </a:solidFill>
              </a:rPr>
              <a:t>Abril/21 Produto de setorectomia bilateral: </a:t>
            </a:r>
            <a:endParaRPr sz="2000">
              <a:solidFill>
                <a:schemeClr val="dk1"/>
              </a:solidFill>
            </a:endParaRPr>
          </a:p>
          <a:p>
            <a:pPr indent="457200" lvl="0" marL="0" rtl="0" algn="l">
              <a:lnSpc>
                <a:spcPct val="107916"/>
              </a:lnSpc>
              <a:spcBef>
                <a:spcPts val="800"/>
              </a:spcBef>
              <a:spcAft>
                <a:spcPts val="0"/>
              </a:spcAft>
              <a:buNone/>
            </a:pPr>
            <a:r>
              <a:rPr lang="pt-BR" sz="2000">
                <a:solidFill>
                  <a:schemeClr val="dk1"/>
                </a:solidFill>
              </a:rPr>
              <a:t>- Mama Direita: Carcinoma mamário 0,7 x 0,6cm,  Grau 2, unifocal, margens livres,LNF não avaliados. pT1b. </a:t>
            </a:r>
            <a:endParaRPr sz="2000">
              <a:solidFill>
                <a:schemeClr val="dk1"/>
              </a:solidFill>
            </a:endParaRPr>
          </a:p>
          <a:p>
            <a:pPr indent="457200" lvl="0" marL="0" rtl="0" algn="l">
              <a:lnSpc>
                <a:spcPct val="107916"/>
              </a:lnSpc>
              <a:spcBef>
                <a:spcPts val="800"/>
              </a:spcBef>
              <a:spcAft>
                <a:spcPts val="0"/>
              </a:spcAft>
              <a:buClr>
                <a:schemeClr val="dk1"/>
              </a:buClr>
              <a:buSzPts val="1100"/>
              <a:buFont typeface="Arial"/>
              <a:buNone/>
            </a:pPr>
            <a:r>
              <a:rPr lang="pt-BR" sz="2000">
                <a:solidFill>
                  <a:schemeClr val="dk1"/>
                </a:solidFill>
              </a:rPr>
              <a:t>- IHQ: RE 2% RP neg  HER2 neg Ki67: 1% </a:t>
            </a:r>
            <a:endParaRPr sz="2000">
              <a:solidFill>
                <a:schemeClr val="dk1"/>
              </a:solidFill>
            </a:endParaRPr>
          </a:p>
          <a:p>
            <a:pPr indent="0" lvl="0" marL="0" rtl="0" algn="l">
              <a:lnSpc>
                <a:spcPct val="107916"/>
              </a:lnSpc>
              <a:spcBef>
                <a:spcPts val="800"/>
              </a:spcBef>
              <a:spcAft>
                <a:spcPts val="0"/>
              </a:spcAft>
              <a:buClr>
                <a:schemeClr val="dk1"/>
              </a:buClr>
              <a:buSzPts val="1100"/>
              <a:buFont typeface="Arial"/>
              <a:buNone/>
            </a:pPr>
            <a:r>
              <a:rPr lang="pt-BR" sz="2000">
                <a:solidFill>
                  <a:schemeClr val="dk1"/>
                </a:solidFill>
              </a:rPr>
              <a:t> Mama Esquerda: </a:t>
            </a:r>
            <a:r>
              <a:rPr lang="pt-BR" sz="2000">
                <a:solidFill>
                  <a:schemeClr val="dk1"/>
                </a:solidFill>
              </a:rPr>
              <a:t>Ausência</a:t>
            </a:r>
            <a:r>
              <a:rPr lang="pt-BR" sz="2000">
                <a:solidFill>
                  <a:schemeClr val="dk1"/>
                </a:solidFill>
              </a:rPr>
              <a:t> de neoplasia residual nessa amostra, HDU, papilomas intraductais, esclerose estromal</a:t>
            </a:r>
            <a:endParaRPr sz="2000">
              <a:solidFill>
                <a:schemeClr val="dk1"/>
              </a:solidFill>
            </a:endParaRPr>
          </a:p>
          <a:p>
            <a:pPr indent="0" lvl="0" marL="0" rtl="0" algn="l">
              <a:lnSpc>
                <a:spcPct val="107916"/>
              </a:lnSpc>
              <a:spcBef>
                <a:spcPts val="800"/>
              </a:spcBef>
              <a:spcAft>
                <a:spcPts val="800"/>
              </a:spcAft>
              <a:buNone/>
            </a:pPr>
            <a:r>
              <a:t/>
            </a:r>
            <a:endParaRPr sz="2000"/>
          </a:p>
        </p:txBody>
      </p:sp>
      <p:sp>
        <p:nvSpPr>
          <p:cNvPr id="114" name="Google Shape;114;p21"/>
          <p:cNvSpPr txBox="1"/>
          <p:nvPr/>
        </p:nvSpPr>
        <p:spPr>
          <a:xfrm>
            <a:off x="-39025" y="449305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rPr>
              <a:t>Slide do autor</a:t>
            </a:r>
            <a:endParaRPr i="1" sz="12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308" r="13868" t="0"/>
          <a:stretch/>
        </p:blipFill>
        <p:spPr>
          <a:xfrm>
            <a:off x="0" y="6700"/>
            <a:ext cx="9144001" cy="5130100"/>
          </a:xfrm>
          <a:prstGeom prst="rect">
            <a:avLst/>
          </a:prstGeom>
          <a:noFill/>
          <a:ln>
            <a:noFill/>
          </a:ln>
        </p:spPr>
      </p:pic>
      <p:sp>
        <p:nvSpPr>
          <p:cNvPr id="120" name="Google Shape;120;p22"/>
          <p:cNvSpPr txBox="1"/>
          <p:nvPr/>
        </p:nvSpPr>
        <p:spPr>
          <a:xfrm>
            <a:off x="263950" y="3213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pt-BR" sz="1500"/>
              <a:t>área acastanhada irregular medindo 1,6 x 1,6cm</a:t>
            </a:r>
            <a:endParaRPr b="1" i="1" sz="1500"/>
          </a:p>
        </p:txBody>
      </p:sp>
      <p:sp>
        <p:nvSpPr>
          <p:cNvPr id="121" name="Google Shape;121;p22"/>
          <p:cNvSpPr txBox="1"/>
          <p:nvPr/>
        </p:nvSpPr>
        <p:spPr>
          <a:xfrm>
            <a:off x="7929850" y="4569700"/>
            <a:ext cx="104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pt-BR" sz="1200"/>
              <a:t>H&amp;E 10x</a:t>
            </a:r>
            <a:endParaRPr b="1" i="1" sz="1200"/>
          </a:p>
        </p:txBody>
      </p:sp>
      <p:sp>
        <p:nvSpPr>
          <p:cNvPr id="122" name="Google Shape;122;p22"/>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rPr>
              <a:t>Slide do autor</a:t>
            </a:r>
            <a:endParaRPr i="1" sz="12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- 40x</a:t>
            </a:r>
            <a:r>
              <a:rPr lang="pt-BR"/>
              <a:t> </a:t>
            </a:r>
            <a:endParaRPr/>
          </a:p>
        </p:txBody>
      </p:sp>
      <p:pic>
        <p:nvPicPr>
          <p:cNvPr id="128" name="Google Shape;128;p23"/>
          <p:cNvPicPr preferRelativeResize="0"/>
          <p:nvPr/>
        </p:nvPicPr>
        <p:blipFill rotWithShape="1">
          <a:blip r:embed="rId3">
            <a:alphaModFix/>
          </a:blip>
          <a:srcRect b="0" l="0" r="0" t="6068"/>
          <a:stretch/>
        </p:blipFill>
        <p:spPr>
          <a:xfrm>
            <a:off x="0" y="1007800"/>
            <a:ext cx="9144001" cy="4135701"/>
          </a:xfrm>
          <a:prstGeom prst="rect">
            <a:avLst/>
          </a:prstGeom>
          <a:noFill/>
          <a:ln>
            <a:noFill/>
          </a:ln>
        </p:spPr>
      </p:pic>
      <p:sp>
        <p:nvSpPr>
          <p:cNvPr id="129" name="Google Shape;129;p23"/>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rPr>
              <a:t>Slide do autor</a:t>
            </a:r>
            <a:endParaRPr i="1" sz="12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4"/>
          <p:cNvPicPr preferRelativeResize="0"/>
          <p:nvPr/>
        </p:nvPicPr>
        <p:blipFill rotWithShape="1">
          <a:blip r:embed="rId3">
            <a:alphaModFix/>
          </a:blip>
          <a:srcRect b="0" l="0" r="0" t="5033"/>
          <a:stretch/>
        </p:blipFill>
        <p:spPr>
          <a:xfrm>
            <a:off x="0" y="979325"/>
            <a:ext cx="9144001" cy="4181150"/>
          </a:xfrm>
          <a:prstGeom prst="rect">
            <a:avLst/>
          </a:prstGeom>
          <a:noFill/>
          <a:ln>
            <a:noFill/>
          </a:ln>
        </p:spPr>
      </p:pic>
      <p:sp>
        <p:nvSpPr>
          <p:cNvPr id="135" name="Google Shape;135;p24"/>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- 100x</a:t>
            </a:r>
            <a:r>
              <a:rPr lang="pt-BR"/>
              <a:t> </a:t>
            </a:r>
            <a:endParaRPr/>
          </a:p>
        </p:txBody>
      </p:sp>
      <p:sp>
        <p:nvSpPr>
          <p:cNvPr id="136" name="Google Shape;136;p24"/>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1"/>
                </a:solidFill>
                <a:highlight>
                  <a:schemeClr val="lt2"/>
                </a:highlight>
              </a:rPr>
              <a:t>Slide do autor</a:t>
            </a:r>
            <a:endParaRPr i="1" sz="1200">
              <a:solidFill>
                <a:schemeClr val="dk1"/>
              </a:solidFill>
              <a:highlight>
                <a:schemeClr val="lt2"/>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5"/>
          <p:cNvPicPr preferRelativeResize="0"/>
          <p:nvPr/>
        </p:nvPicPr>
        <p:blipFill rotWithShape="1">
          <a:blip r:embed="rId3">
            <a:alphaModFix/>
          </a:blip>
          <a:srcRect b="0" l="0" r="0" t="4942"/>
          <a:stretch/>
        </p:blipFill>
        <p:spPr>
          <a:xfrm>
            <a:off x="0" y="958425"/>
            <a:ext cx="9144001" cy="4185075"/>
          </a:xfrm>
          <a:prstGeom prst="rect">
            <a:avLst/>
          </a:prstGeom>
          <a:noFill/>
          <a:ln>
            <a:noFill/>
          </a:ln>
        </p:spPr>
      </p:pic>
      <p:sp>
        <p:nvSpPr>
          <p:cNvPr id="142" name="Google Shape;142;p25"/>
          <p:cNvSpPr txBox="1"/>
          <p:nvPr>
            <p:ph type="ctrTitle"/>
          </p:nvPr>
        </p:nvSpPr>
        <p:spPr>
          <a:xfrm>
            <a:off x="262918" y="229164"/>
            <a:ext cx="5833200" cy="608100"/>
          </a:xfrm>
          <a:prstGeom prst="rect">
            <a:avLst/>
          </a:prstGeom>
        </p:spPr>
        <p:txBody>
          <a:bodyPr anchorCtr="0" anchor="t" bIns="22850" lIns="45725" spcFirstLastPara="1" rIns="45725" wrap="square" tIns="22850">
            <a:noAutofit/>
          </a:bodyPr>
          <a:lstStyle/>
          <a:p>
            <a:pPr indent="0" lvl="0" marL="0" rtl="0" algn="l">
              <a:spcBef>
                <a:spcPts val="0"/>
              </a:spcBef>
              <a:spcAft>
                <a:spcPts val="0"/>
              </a:spcAft>
              <a:buNone/>
            </a:pPr>
            <a:r>
              <a:rPr i="1" lang="pt-BR" sz="2800"/>
              <a:t>H&amp;E - 200x</a:t>
            </a:r>
            <a:r>
              <a:rPr lang="pt-BR"/>
              <a:t> </a:t>
            </a:r>
            <a:endParaRPr/>
          </a:p>
        </p:txBody>
      </p:sp>
      <p:sp>
        <p:nvSpPr>
          <p:cNvPr id="143" name="Google Shape;143;p25"/>
          <p:cNvSpPr txBox="1"/>
          <p:nvPr/>
        </p:nvSpPr>
        <p:spPr>
          <a:xfrm>
            <a:off x="8053325" y="4843700"/>
            <a:ext cx="497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200">
                <a:solidFill>
                  <a:schemeClr val="dk2"/>
                </a:solidFill>
                <a:highlight>
                  <a:schemeClr val="lt2"/>
                </a:highlight>
              </a:rPr>
              <a:t>Slide do autor</a:t>
            </a:r>
            <a:endParaRPr i="1" sz="1200">
              <a:solidFill>
                <a:schemeClr val="dk2"/>
              </a:solidFill>
              <a:highlight>
                <a:schemeClr val="lt2"/>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